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7" r:id="rId5"/>
    <p:sldId id="285" r:id="rId6"/>
    <p:sldId id="286" r:id="rId7"/>
    <p:sldId id="973" r:id="rId8"/>
    <p:sldId id="975" r:id="rId9"/>
    <p:sldId id="978" r:id="rId10"/>
    <p:sldId id="981" r:id="rId11"/>
    <p:sldId id="266" r:id="rId12"/>
    <p:sldId id="259" r:id="rId13"/>
    <p:sldId id="1051" r:id="rId14"/>
    <p:sldId id="979" r:id="rId15"/>
    <p:sldId id="976" r:id="rId16"/>
    <p:sldId id="1052" r:id="rId17"/>
    <p:sldId id="1206" r:id="rId18"/>
    <p:sldId id="980" r:id="rId19"/>
    <p:sldId id="1204" r:id="rId20"/>
    <p:sldId id="986" r:id="rId21"/>
    <p:sldId id="1205" r:id="rId22"/>
    <p:sldId id="1207" r:id="rId23"/>
    <p:sldId id="1208" r:id="rId24"/>
    <p:sldId id="977"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47" userDrawn="1">
          <p15:clr>
            <a:srgbClr val="A4A3A4"/>
          </p15:clr>
        </p15:guide>
        <p15:guide id="2" orient="horz" pos="6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FAA"/>
    <a:srgbClr val="DF2D26"/>
    <a:srgbClr val="006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56" autoAdjust="0"/>
    <p:restoredTop sz="85787" autoAdjust="0"/>
  </p:normalViewPr>
  <p:slideViewPr>
    <p:cSldViewPr snapToGrid="0">
      <p:cViewPr>
        <p:scale>
          <a:sx n="80" d="100"/>
          <a:sy n="80" d="100"/>
        </p:scale>
        <p:origin x="1320" y="318"/>
      </p:cViewPr>
      <p:guideLst>
        <p:guide pos="347"/>
        <p:guide orient="horz" pos="6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1699"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7815-7F0C-4A7C-A291-DA701C37DE2E}" type="datetimeFigureOut">
              <a:rPr lang="nl-BE" smtClean="0"/>
              <a:t>16/10/2021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4ECEB-2FE2-4E09-AC25-142F4EC2CBCE}" type="slidenum">
              <a:rPr lang="nl-BE" smtClean="0"/>
              <a:t>‹nr.›</a:t>
            </a:fld>
            <a:endParaRPr lang="nl-BE"/>
          </a:p>
        </p:txBody>
      </p:sp>
    </p:spTree>
    <p:extLst>
      <p:ext uri="{BB962C8B-B14F-4D97-AF65-F5344CB8AC3E}">
        <p14:creationId xmlns:p14="http://schemas.microsoft.com/office/powerpoint/2010/main" val="541026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armedagen.be/huisartsen-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ilieurapport.be/milieuthemas/milieu-gezondheid/dalys/totaal-verloren-gezonde-levensjaren-daly2019s-door-milieuverstoring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latin typeface="+mn-lt"/>
                <a:ea typeface="Geneva" charset="0"/>
                <a:cs typeface="Geneva" charset="0"/>
              </a:rPr>
              <a:t>Logo staat voor Lokaal Gezondheidsoverleg. Logo Antwerpen is één van de vijftien Logo’s in Vlaanderen</a:t>
            </a:r>
            <a:endParaRPr lang="nl-BE" dirty="0"/>
          </a:p>
          <a:p>
            <a:r>
              <a:rPr lang="nl-BE" dirty="0"/>
              <a:t>Preventiedecreet om te werken aan preventieve gezondheidszorg</a:t>
            </a:r>
          </a:p>
          <a:p>
            <a:endParaRPr lang="nl-BE" dirty="0"/>
          </a:p>
          <a:p>
            <a:r>
              <a:rPr lang="nl-BE" dirty="0"/>
              <a:t>Uitvoeren van gezondheidsdoelstelling geformuleerd op Vlaamse Gezondheidsconferentie </a:t>
            </a:r>
            <a:r>
              <a:rPr lang="nl-BE" dirty="0" err="1"/>
              <a:t>‘de</a:t>
            </a:r>
            <a:r>
              <a:rPr lang="nl-BE" dirty="0"/>
              <a:t> Vlaming leeft gezonder in 2025’</a:t>
            </a:r>
          </a:p>
          <a:p>
            <a:endParaRPr lang="nl-BE" dirty="0"/>
          </a:p>
          <a:p>
            <a:r>
              <a:rPr lang="nl-BE" sz="1200" dirty="0"/>
              <a:t>Meer mensen in beweging en met een gezond gewicht</a:t>
            </a:r>
          </a:p>
          <a:p>
            <a:r>
              <a:rPr lang="nl-BE" sz="1200" dirty="0"/>
              <a:t>Minder rokers, drug- en alcoholgebruikers</a:t>
            </a:r>
          </a:p>
          <a:p>
            <a:r>
              <a:rPr lang="nl-BE" sz="1200" dirty="0"/>
              <a:t>Meer veerkrachtige mensen</a:t>
            </a:r>
          </a:p>
          <a:p>
            <a:r>
              <a:rPr lang="nl-BE" sz="1200" dirty="0"/>
              <a:t>Minder (val)ongevallen in de privésfeer</a:t>
            </a:r>
          </a:p>
          <a:p>
            <a:r>
              <a:rPr lang="nl-BE" sz="1200" dirty="0"/>
              <a:t>Meer mensen die deelnemen aan de bevolkingsonderzoeken naar kanker</a:t>
            </a:r>
          </a:p>
          <a:p>
            <a:r>
              <a:rPr lang="nl-BE" sz="1200" dirty="0"/>
              <a:t>Een kwaliteitsvol vaccinatiebeleid in Vlaanderen</a:t>
            </a:r>
          </a:p>
          <a:p>
            <a:r>
              <a:rPr lang="nl-BE" dirty="0"/>
              <a:t>Recenter bijgekomen: mondhygiëne</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t>Over Gezondheid en milieu </a:t>
            </a:r>
            <a:r>
              <a:rPr lang="nl-BE" baseline="0" dirty="0"/>
              <a:t>bestaat geen “Vlaamse gezondheidsdoelstelling”, onder andere omdat dit veld te breed is om in 1 concrete, meetbare en haalbare doelstelling te gieten. De Logo’s hebben heel wat wettelijke taken om te werken aan “Gezondheid en Milieu’, een ervan is</a:t>
            </a:r>
            <a:r>
              <a:rPr lang="nl-BE" b="1" baseline="0" dirty="0"/>
              <a:t> </a:t>
            </a:r>
            <a:r>
              <a:rPr lang="nl-NL" sz="1200" b="0" baseline="0" dirty="0"/>
              <a:t>de</a:t>
            </a:r>
            <a:r>
              <a:rPr lang="nl-NL" sz="1200" b="1" baseline="0" dirty="0"/>
              <a:t> </a:t>
            </a:r>
            <a:r>
              <a:rPr lang="nl-BE" baseline="0" dirty="0"/>
              <a:t>opdracht om de eerstelijnsfunctie van het Vlaams medisch milieukundig netwerk uit te bouwen en te vervullen</a:t>
            </a:r>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2</a:t>
            </a:fld>
            <a:endParaRPr lang="nl-BE"/>
          </a:p>
        </p:txBody>
      </p:sp>
    </p:spTree>
    <p:extLst>
      <p:ext uri="{BB962C8B-B14F-4D97-AF65-F5344CB8AC3E}">
        <p14:creationId xmlns:p14="http://schemas.microsoft.com/office/powerpoint/2010/main" val="243623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Steunpunt Milieu &amp; Gezondheid </a:t>
            </a:r>
            <a:r>
              <a:rPr lang="nl-BE" dirty="0" err="1"/>
              <a:t>multidiciplinair</a:t>
            </a:r>
            <a:r>
              <a:rPr lang="nl-BE" dirty="0"/>
              <a:t> </a:t>
            </a:r>
            <a:r>
              <a:rPr lang="nl-BE" dirty="0" err="1"/>
              <a:t>onderzoeksconsortium</a:t>
            </a:r>
            <a:r>
              <a:rPr lang="nl-BE" dirty="0"/>
              <a:t> bestaande uit onderzoekers van de Vlaamse universiteiten</a:t>
            </a:r>
            <a:br>
              <a:rPr lang="nl-BE" dirty="0"/>
            </a:br>
            <a:r>
              <a:rPr lang="nl-BE" b="0" i="0" dirty="0">
                <a:solidFill>
                  <a:srgbClr val="333332"/>
                </a:solidFill>
                <a:effectLst/>
                <a:latin typeface="flanders-sans"/>
              </a:rPr>
              <a:t>www.milieu-en-gezondheid.be website van de Vlaamse overheid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0" i="0" dirty="0">
              <a:solidFill>
                <a:srgbClr val="333332"/>
              </a:solidFill>
              <a:effectLst/>
              <a:latin typeface="flanders-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333332"/>
                </a:solidFill>
                <a:effectLst/>
                <a:latin typeface="flanders-sans"/>
              </a:rPr>
              <a:t>Interesse in meer toelichting over een bepaald thema? Kan binnen een LOK. </a:t>
            </a:r>
            <a:endParaRPr lang="nl-BE" dirty="0"/>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11</a:t>
            </a:fld>
            <a:endParaRPr lang="nl-BE"/>
          </a:p>
        </p:txBody>
      </p:sp>
    </p:spTree>
    <p:extLst>
      <p:ext uri="{BB962C8B-B14F-4D97-AF65-F5344CB8AC3E}">
        <p14:creationId xmlns:p14="http://schemas.microsoft.com/office/powerpoint/2010/main" val="251803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Ook Warme dagen stond al op het programma (van het congresprogramma, niet tijdens deze zomer, dan moesten we het stellen met een waarschuwingsperiode voor warmte half juni met de enige korte warmteperiode – die zorgde voor een oversterfte van 9,8% of 128 personen.</a:t>
            </a:r>
          </a:p>
          <a:p>
            <a:r>
              <a:rPr lang="nl-BE" sz="1800" dirty="0">
                <a:effectLst/>
                <a:latin typeface="Calibri" panose="020F0502020204030204" pitchFamily="34" charset="0"/>
                <a:ea typeface="Calibri" panose="020F0502020204030204" pitchFamily="34" charset="0"/>
              </a:rPr>
              <a:t>Oversterfte augustus 2020 (in </a:t>
            </a:r>
            <a:r>
              <a:rPr lang="nl-BE" sz="1800" dirty="0"/>
              <a:t>5 tot en met 20 augustus) </a:t>
            </a:r>
            <a:r>
              <a:rPr lang="nl-BE" sz="1800" dirty="0">
                <a:effectLst/>
                <a:latin typeface="Calibri" panose="020F0502020204030204" pitchFamily="34" charset="0"/>
                <a:ea typeface="Calibri" panose="020F0502020204030204" pitchFamily="34" charset="0"/>
              </a:rPr>
              <a:t>België: 1545 personen (incl. 126 COVID) = 39,7%</a:t>
            </a:r>
          </a:p>
          <a:p>
            <a:r>
              <a:rPr lang="nl-BE" sz="1800" dirty="0">
                <a:effectLst/>
                <a:latin typeface="Calibri" panose="020F0502020204030204" pitchFamily="34" charset="0"/>
                <a:ea typeface="Calibri" panose="020F0502020204030204" pitchFamily="34" charset="0"/>
              </a:rPr>
              <a:t> </a:t>
            </a:r>
            <a:endParaRPr lang="nl-BE" dirty="0"/>
          </a:p>
          <a:p>
            <a:r>
              <a:rPr lang="nl-BE" dirty="0"/>
              <a:t>(bovenop de verwachte 4.198 sterfgevallen) in alle leeftijdsgroepen van de bevolking, maar vooral in de groep van personen ouder dan 65 jaar met hoogst aantal bij de 85plussers</a:t>
            </a:r>
          </a:p>
          <a:p>
            <a:r>
              <a:rPr lang="nl-BE" dirty="0"/>
              <a:t>Uit https://www.sciensano.be/nl/pershoek/aanzienlijke -oversterfte-tijdens-de-hittegolf-van-augustus-2020 en AZG)</a:t>
            </a:r>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12</a:t>
            </a:fld>
            <a:endParaRPr lang="nl-BE"/>
          </a:p>
        </p:txBody>
      </p:sp>
    </p:spTree>
    <p:extLst>
      <p:ext uri="{BB962C8B-B14F-4D97-AF65-F5344CB8AC3E}">
        <p14:creationId xmlns:p14="http://schemas.microsoft.com/office/powerpoint/2010/main" val="248005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dirty="0">
                <a:solidFill>
                  <a:srgbClr val="000000"/>
                </a:solidFill>
                <a:effectLst/>
                <a:latin typeface="Inter"/>
                <a:ea typeface="Times New Roman" panose="02020603050405020304" pitchFamily="18" charset="0"/>
              </a:rPr>
              <a:t>Over hitte-eilanden door verharding en verstedelijking werd al besproken.</a:t>
            </a:r>
          </a:p>
          <a:p>
            <a:r>
              <a:rPr lang="nl-BE" sz="1800" dirty="0">
                <a:solidFill>
                  <a:srgbClr val="000000"/>
                </a:solidFill>
                <a:effectLst/>
                <a:latin typeface="Inter"/>
                <a:ea typeface="Times New Roman" panose="02020603050405020304" pitchFamily="18" charset="0"/>
              </a:rPr>
              <a:t>Nog een interessante </a:t>
            </a:r>
          </a:p>
          <a:p>
            <a:r>
              <a:rPr lang="nl-BE" sz="1800" dirty="0">
                <a:solidFill>
                  <a:srgbClr val="000000"/>
                </a:solidFill>
                <a:effectLst/>
                <a:latin typeface="Inter"/>
                <a:ea typeface="Times New Roman" panose="02020603050405020304" pitchFamily="18" charset="0"/>
              </a:rPr>
              <a:t>Hittemetingen in verschillende Nl </a:t>
            </a:r>
            <a:r>
              <a:rPr lang="nl-BE" sz="1800" dirty="0" err="1">
                <a:solidFill>
                  <a:srgbClr val="000000"/>
                </a:solidFill>
                <a:effectLst/>
                <a:latin typeface="Inter"/>
                <a:ea typeface="Times New Roman" panose="02020603050405020304" pitchFamily="18" charset="0"/>
              </a:rPr>
              <a:t>stedenVlissingen</a:t>
            </a:r>
            <a:r>
              <a:rPr lang="nl-BE" sz="1800" dirty="0">
                <a:solidFill>
                  <a:srgbClr val="000000"/>
                </a:solidFill>
                <a:effectLst/>
                <a:latin typeface="Inter"/>
                <a:ea typeface="Times New Roman" panose="02020603050405020304" pitchFamily="18" charset="0"/>
              </a:rPr>
              <a:t>, Middelburg, Rotterdam, Leeuwarden en Groningen. Hitte is gemeten in de buitenruimte (met weerstations) en in 100 woningen (met tempartuursensoren). Met een enquête is de beleving en het gedrag van bewoners in kaart gebracht tijdens de hittegolf van augustus 2020.</a:t>
            </a:r>
            <a:endParaRPr lang="nl-BE" sz="1800" dirty="0">
              <a:effectLst/>
              <a:latin typeface="Times New Roman" panose="02020603050405020304" pitchFamily="18" charset="0"/>
              <a:ea typeface="Times New Roman" panose="02020603050405020304" pitchFamily="18" charset="0"/>
            </a:endParaRPr>
          </a:p>
          <a:p>
            <a:r>
              <a:rPr lang="nl-BE" sz="1800" dirty="0">
                <a:solidFill>
                  <a:srgbClr val="000000"/>
                </a:solidFill>
                <a:effectLst/>
                <a:latin typeface="Inter"/>
                <a:ea typeface="Times New Roman" panose="02020603050405020304" pitchFamily="18" charset="0"/>
              </a:rPr>
              <a:t>"Voor buiten is de vuistregel: Het maximale hitte eiland neemt met 0,5 °C af bij een toename van de groenfractie met 10%. Binnenshuis waren slaapkamers in de hittegolf 10 dagen aaneen gemiddeld 20 uur per dag oververhit. Woonkamers waren minder sterk oververhit. Qua beleving vond 61% (binnen) en 55% (buiten) de hitte (heel) onaangenaam." Groen, woningisolatie en zonwering hebben een positief effect op vermindering van hittestress.</a:t>
            </a:r>
            <a:endParaRPr lang="nl-BE" sz="1800" dirty="0">
              <a:effectLst/>
              <a:latin typeface="Times New Roman" panose="02020603050405020304" pitchFamily="18" charset="0"/>
              <a:ea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13</a:t>
            </a:fld>
            <a:endParaRPr lang="nl-BE"/>
          </a:p>
        </p:txBody>
      </p:sp>
    </p:spTree>
    <p:extLst>
      <p:ext uri="{BB962C8B-B14F-4D97-AF65-F5344CB8AC3E}">
        <p14:creationId xmlns:p14="http://schemas.microsoft.com/office/powerpoint/2010/main" val="211917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Of opnemen binnen bestaande plannen. Zeker ook preventief kijken naar evenementen </a:t>
            </a:r>
            <a:r>
              <a:rPr lang="nl-BE" dirty="0" err="1"/>
              <a:t>vb</a:t>
            </a:r>
            <a:r>
              <a:rPr lang="nl-BE" dirty="0"/>
              <a:t> stratenlopen voor kinderen,…</a:t>
            </a:r>
          </a:p>
          <a:p>
            <a:endParaRPr lang="nl-BE" dirty="0"/>
          </a:p>
          <a:p>
            <a:r>
              <a:rPr lang="nl-BE" dirty="0"/>
              <a:t>Bij leidraad artsen vertellen dat de getoonde tabel met aandoeningen uit  de leidraad komt</a:t>
            </a:r>
          </a:p>
          <a:p>
            <a:endParaRPr lang="nl-BE" dirty="0"/>
          </a:p>
          <a:p>
            <a:pPr lvl="1"/>
            <a:r>
              <a:rPr lang="nl-BE" dirty="0"/>
              <a:t>Aandoeningen groter risico</a:t>
            </a:r>
          </a:p>
          <a:p>
            <a:pPr lvl="1"/>
            <a:r>
              <a:rPr lang="nl-BE" dirty="0"/>
              <a:t>Ongewenste effecten van medicatie bij warm weer</a:t>
            </a:r>
          </a:p>
          <a:p>
            <a:pPr lvl="2"/>
            <a:r>
              <a:rPr lang="nl-BE" dirty="0" err="1"/>
              <a:t>Vochtafdrijvende</a:t>
            </a:r>
            <a:r>
              <a:rPr lang="nl-BE" dirty="0"/>
              <a:t> en vochtvasthoudende medicatie </a:t>
            </a:r>
          </a:p>
          <a:p>
            <a:pPr lvl="2"/>
            <a:r>
              <a:rPr lang="nl-BE" dirty="0"/>
              <a:t>Over- en </a:t>
            </a:r>
            <a:r>
              <a:rPr lang="nl-BE" dirty="0" err="1"/>
              <a:t>onderdosering</a:t>
            </a:r>
            <a:endParaRPr lang="nl-BE" dirty="0"/>
          </a:p>
          <a:p>
            <a:pPr lvl="2"/>
            <a:endParaRPr lang="nl-BE" dirty="0"/>
          </a:p>
          <a:p>
            <a:pPr marL="914400" marR="0" lvl="2" indent="0" algn="l" defTabSz="914400" rtl="0" eaLnBrk="1" fontAlgn="auto" latinLnBrk="0" hangingPunct="1">
              <a:lnSpc>
                <a:spcPct val="100000"/>
              </a:lnSpc>
              <a:spcBef>
                <a:spcPts val="0"/>
              </a:spcBef>
              <a:spcAft>
                <a:spcPts val="0"/>
              </a:spcAft>
              <a:buClrTx/>
              <a:buSzTx/>
              <a:buFontTx/>
              <a:buNone/>
              <a:tabLst/>
              <a:defRPr/>
            </a:pPr>
            <a:r>
              <a:rPr lang="nl-BE" sz="1200" dirty="0"/>
              <a:t>Overzicht </a:t>
            </a:r>
            <a:r>
              <a:rPr lang="nl-BE" sz="1200" dirty="0" err="1"/>
              <a:t>obv</a:t>
            </a:r>
            <a:r>
              <a:rPr lang="nl-BE" sz="1200" dirty="0"/>
              <a:t> WHO: </a:t>
            </a:r>
            <a:r>
              <a:rPr lang="nl-BE" sz="1200" dirty="0">
                <a:hlinkClick r:id="rId3"/>
              </a:rPr>
              <a:t>https://www.warmedagen.be/huisartsen-0</a:t>
            </a:r>
            <a:r>
              <a:rPr lang="nl-BE" sz="1200" dirty="0"/>
              <a:t> </a:t>
            </a:r>
          </a:p>
          <a:p>
            <a:pPr lvl="2"/>
            <a:endParaRPr lang="nl-BE" dirty="0"/>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14</a:t>
            </a:fld>
            <a:endParaRPr lang="nl-BE"/>
          </a:p>
        </p:txBody>
      </p:sp>
    </p:spTree>
    <p:extLst>
      <p:ext uri="{BB962C8B-B14F-4D97-AF65-F5344CB8AC3E}">
        <p14:creationId xmlns:p14="http://schemas.microsoft.com/office/powerpoint/2010/main" val="141100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Het laatste item waar ik het vandaag over heb is het binnenmilieu. Mijn allereerste woningonderzoek dat ik aflegde was op vraag van een bewoonster die vermoedde dat haar zoontje last had van een schimmel in de woning. Het was half mei en wat me vooral opviel was de oververhitting van de woning (hoogste verdieping van een nieuwbouw; de temperatuur was meer dan 29°C. De dame had al geklaagd bij de huisbaas maar die wilde geen buitenzonnewering plaatsen. De vrouw probeerde zich te behelpen met afplakken van de ramen langs binnen. Het is dan samen zoeken naar betere oplossingen, en inschakelen van de gemeentelijke diensten + intercommunale  (in dit geval IGEAN) die </a:t>
            </a:r>
            <a:r>
              <a:rPr lang="nl-BE" b="0" i="0" dirty="0">
                <a:solidFill>
                  <a:srgbClr val="000000"/>
                </a:solidFill>
                <a:effectLst/>
                <a:latin typeface="omnes-pro"/>
              </a:rPr>
              <a:t>conformiteitsattest voor de woning afleverden. Voor het conformiteitsattest wordt wel gekeken naar isolatie en eventuele mogelijkheid om veilig koeling te kunnen aansluiten maar buitenzonwering is niet opgenomen en dat is spijtig; U weet dat airco’s energievreters zijn die op hun beurt weer bijdragen tot de klimaatopwarming terwijl heel wat opgelost kan worden door buitenzonnewering.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000000"/>
                </a:solidFill>
                <a:effectLst/>
                <a:latin typeface="omnes-pro"/>
              </a:rPr>
              <a:t>Zoals in dit voorbeeld gaan de meeste vragen en klachten waar een woningonderzoek wordt gevraagd over vocht &amp; schimmel. </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Bewoners verwachten metingen: </a:t>
            </a:r>
            <a:r>
              <a:rPr lang="nl-BE" dirty="0" err="1"/>
              <a:t>MMK’s</a:t>
            </a:r>
            <a:r>
              <a:rPr lang="nl-BE" dirty="0"/>
              <a:t> komen niet ter plaatse voor metingen van </a:t>
            </a:r>
            <a:r>
              <a:rPr lang="nl-BE" dirty="0" err="1"/>
              <a:t>binnenluchtkwaliteit</a:t>
            </a:r>
            <a:r>
              <a:rPr lang="nl-BE" dirty="0"/>
              <a:t>. We doen aan de hand van een hele checklist een rondgang in de woning. Belangrijk om op te merken is dat we enkel op gedrag kunnen adviseren. Scheelt er technisch iets aan de woning bv de, isolatieschil, een lekkend dak dan kunnen we niets doen buiten doorverwijzen.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In de andere gevallen (ook al is de kwaliteit van de woning eigenlijk niet goed) kunnen adviezen om meer te verluchten en te ventileren de </a:t>
            </a:r>
            <a:r>
              <a:rPr lang="nl-BE" dirty="0" err="1"/>
              <a:t>binnenluchtkwaliteit</a:t>
            </a:r>
            <a:r>
              <a:rPr lang="nl-BE" dirty="0"/>
              <a:t> aanvaardbaar maken.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Er zijn veel misverstanden bv:</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a:t>De buitenlucht is hier ongezond daarom verlucht ik niet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dirty="0"/>
              <a:t>Of mensen weten soms niet dat was binnen drogen heel veel vochtigheid in de woning brengt.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Een huisbezoek maakt gewoonlijk makkelijker om wijziging van gedrag aan bewoners voor te stellen om zo de luchtkwaliteit te verbeteren.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Info op te vragen uit de onuitgegeven brochure AZG ‘Personen met gevoelige luchtwegen. Welke maatregelen neem je in en om de woning’ </a:t>
            </a:r>
            <a:r>
              <a:rPr lang="nl-BE" sz="1200" dirty="0" err="1"/>
              <a:t>patiëntenfolder</a:t>
            </a:r>
            <a:r>
              <a:rPr lang="nl-BE" sz="1200" dirty="0"/>
              <a:t> . Deze folder of delen die u nodig heeft kunt u aanvragen bij mij.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dirty="0"/>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15</a:t>
            </a:fld>
            <a:endParaRPr lang="nl-BE"/>
          </a:p>
        </p:txBody>
      </p:sp>
    </p:spTree>
    <p:extLst>
      <p:ext uri="{BB962C8B-B14F-4D97-AF65-F5344CB8AC3E}">
        <p14:creationId xmlns:p14="http://schemas.microsoft.com/office/powerpoint/2010/main" val="2278498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sz="2000" dirty="0"/>
              <a:t>Enkel bij gezondheidsklachten (niet preventief)</a:t>
            </a:r>
          </a:p>
          <a:p>
            <a:pPr lvl="1">
              <a:defRPr/>
            </a:pPr>
            <a:r>
              <a:rPr lang="nl-BE" sz="2000" dirty="0"/>
              <a:t>Luchtwegen, hoofdpijn, allergie,…</a:t>
            </a:r>
          </a:p>
          <a:p>
            <a:pPr>
              <a:defRPr/>
            </a:pPr>
            <a:r>
              <a:rPr lang="nl-BE" sz="2000" dirty="0"/>
              <a:t>Advies naar de bewoner over woongedrag</a:t>
            </a:r>
          </a:p>
          <a:p>
            <a:pPr>
              <a:defRPr/>
            </a:pPr>
            <a:r>
              <a:rPr lang="nl-BE" sz="2000" dirty="0"/>
              <a:t>Aangevraagd door (huis)arts of woonactor</a:t>
            </a:r>
          </a:p>
          <a:p>
            <a:pPr marL="0" indent="0">
              <a:buNone/>
              <a:defRPr/>
            </a:pPr>
            <a:endParaRPr lang="nl-BE" sz="2000" dirty="0"/>
          </a:p>
          <a:p>
            <a:pPr marL="0" indent="0">
              <a:buNone/>
              <a:defRPr/>
            </a:pPr>
            <a:r>
              <a:rPr lang="nl-BE" sz="2000" dirty="0">
                <a:sym typeface="Wingdings" panose="05000000000000000000" pitchFamily="2" charset="2"/>
              </a:rPr>
              <a:t> geen huurder-verhuurder geschillen of burenruzies</a:t>
            </a:r>
          </a:p>
          <a:p>
            <a:pPr marL="0" indent="0">
              <a:buNone/>
              <a:defRPr/>
            </a:pPr>
            <a:r>
              <a:rPr lang="nl-BE" sz="2000" dirty="0">
                <a:sym typeface="Wingdings" panose="05000000000000000000" pitchFamily="2" charset="2"/>
              </a:rPr>
              <a:t> geen verplichtingen </a:t>
            </a:r>
            <a:r>
              <a:rPr lang="nl-BE" sz="2000" dirty="0" err="1">
                <a:sym typeface="Wingdings" panose="05000000000000000000" pitchFamily="2" charset="2"/>
              </a:rPr>
              <a:t>tov</a:t>
            </a:r>
            <a:r>
              <a:rPr lang="nl-BE" sz="2000" dirty="0">
                <a:sym typeface="Wingdings" panose="05000000000000000000" pitchFamily="2" charset="2"/>
              </a:rPr>
              <a:t> eigenaar</a:t>
            </a:r>
          </a:p>
          <a:p>
            <a:pPr marL="0" indent="0">
              <a:buNone/>
              <a:defRPr/>
            </a:pPr>
            <a:r>
              <a:rPr lang="nl-BE" sz="2000" dirty="0">
                <a:sym typeface="Wingdings" panose="05000000000000000000" pitchFamily="2" charset="2"/>
              </a:rPr>
              <a:t> enkel advies, niet verbeteringen uitvoeren</a:t>
            </a:r>
            <a:endParaRPr lang="nl-BE" sz="2000" dirty="0"/>
          </a:p>
          <a:p>
            <a:endParaRPr lang="nl-BE" dirty="0">
              <a:latin typeface="Trebuchet MS" panose="020B0603020202020204" pitchFamily="34" charset="0"/>
              <a:cs typeface="Arial" pitchFamily="34" charset="0"/>
            </a:endParaRPr>
          </a:p>
          <a:p>
            <a:r>
              <a:rPr lang="nl-BE" dirty="0">
                <a:latin typeface="Trebuchet MS" panose="020B0603020202020204" pitchFamily="34" charset="0"/>
                <a:cs typeface="Arial" pitchFamily="34" charset="0"/>
              </a:rPr>
              <a:t>Het doel van een woningonderzoek is enkel en alleen de gezondheid van de bewoners te beschermen (en zo mogelijk te verbeteren) door:</a:t>
            </a:r>
          </a:p>
          <a:p>
            <a:endParaRPr lang="nl-BE" dirty="0">
              <a:solidFill>
                <a:prstClr val="black"/>
              </a:solidFill>
              <a:latin typeface="Trebuchet MS" panose="020B0603020202020204" pitchFamily="34" charset="0"/>
              <a:cs typeface="Arial" pitchFamily="34" charset="0"/>
            </a:endParaRPr>
          </a:p>
          <a:p>
            <a:pPr marL="342900" indent="-342900">
              <a:buClr>
                <a:srgbClr val="BFC92B"/>
              </a:buClr>
              <a:buFont typeface="Arial" pitchFamily="34" charset="0"/>
              <a:buChar char="•"/>
            </a:pPr>
            <a:r>
              <a:rPr lang="nl-BE" sz="1100" dirty="0">
                <a:solidFill>
                  <a:prstClr val="black"/>
                </a:solidFill>
                <a:latin typeface="Trebuchet MS" panose="020B0603020202020204" pitchFamily="34" charset="0"/>
                <a:cs typeface="Arial" pitchFamily="34" charset="0"/>
              </a:rPr>
              <a:t>Een </a:t>
            </a:r>
            <a:r>
              <a:rPr lang="nl-BE" sz="1100" dirty="0">
                <a:solidFill>
                  <a:srgbClr val="BFC92B"/>
                </a:solidFill>
                <a:latin typeface="Trebuchet MS" panose="020B0603020202020204" pitchFamily="34" charset="0"/>
                <a:cs typeface="Arial" pitchFamily="34" charset="0"/>
              </a:rPr>
              <a:t>risico-inschatting</a:t>
            </a:r>
            <a:r>
              <a:rPr lang="nl-BE" sz="1100" dirty="0">
                <a:solidFill>
                  <a:prstClr val="black"/>
                </a:solidFill>
                <a:latin typeface="Trebuchet MS" panose="020B0603020202020204" pitchFamily="34" charset="0"/>
                <a:cs typeface="Arial" pitchFamily="34" charset="0"/>
              </a:rPr>
              <a:t> te maken van </a:t>
            </a:r>
            <a:r>
              <a:rPr lang="nl-BE" sz="1100" dirty="0">
                <a:latin typeface="Trebuchet MS" panose="020B0603020202020204" pitchFamily="34" charset="0"/>
                <a:cs typeface="Arial" pitchFamily="34" charset="0"/>
              </a:rPr>
              <a:t>de impact </a:t>
            </a:r>
            <a:r>
              <a:rPr lang="nl-BE" sz="1100" dirty="0">
                <a:solidFill>
                  <a:prstClr val="black"/>
                </a:solidFill>
                <a:latin typeface="Trebuchet MS" panose="020B0603020202020204" pitchFamily="34" charset="0"/>
                <a:cs typeface="Arial" pitchFamily="34" charset="0"/>
              </a:rPr>
              <a:t>van de milieufactoren in het binnenmilieu op de gezondheid van de bewoners</a:t>
            </a:r>
          </a:p>
          <a:p>
            <a:pPr marL="342900" indent="-342900">
              <a:buClr>
                <a:srgbClr val="BFC92B"/>
              </a:buClr>
              <a:buFont typeface="Arial" pitchFamily="34" charset="0"/>
              <a:buChar char="•"/>
            </a:pPr>
            <a:r>
              <a:rPr lang="nl-BE" sz="1100" dirty="0">
                <a:solidFill>
                  <a:srgbClr val="BFC92B"/>
                </a:solidFill>
                <a:latin typeface="Trebuchet MS" panose="020B0603020202020204" pitchFamily="34" charset="0"/>
                <a:cs typeface="Arial" pitchFamily="34" charset="0"/>
              </a:rPr>
              <a:t>Advies </a:t>
            </a:r>
            <a:r>
              <a:rPr lang="nl-BE" sz="1100" dirty="0">
                <a:solidFill>
                  <a:prstClr val="black"/>
                </a:solidFill>
                <a:latin typeface="Trebuchet MS" panose="020B0603020202020204" pitchFamily="34" charset="0"/>
                <a:cs typeface="Arial" pitchFamily="34" charset="0"/>
              </a:rPr>
              <a:t>te geven om de effecten van die factoren te verminderen of weg te nemen (</a:t>
            </a:r>
            <a:r>
              <a:rPr lang="nl-BE" sz="1100" dirty="0"/>
              <a:t>nadruk vooral op bewonersgedrag en niet op bouwtechnische aspecten)</a:t>
            </a:r>
            <a:endParaRPr lang="nl-BE" sz="1100" dirty="0">
              <a:solidFill>
                <a:prstClr val="black"/>
              </a:solidFill>
              <a:latin typeface="Trebuchet MS" panose="020B0603020202020204" pitchFamily="34" charset="0"/>
              <a:cs typeface="Arial" pitchFamily="34" charset="0"/>
            </a:endParaRPr>
          </a:p>
          <a:p>
            <a:endParaRPr lang="nl-BE" dirty="0">
              <a:solidFill>
                <a:prstClr val="black"/>
              </a:solidFill>
              <a:latin typeface="Trebuchet MS" panose="020B0603020202020204" pitchFamily="34" charset="0"/>
              <a:cs typeface="Arial" pitchFamily="34" charset="0"/>
            </a:endParaRPr>
          </a:p>
          <a:p>
            <a:r>
              <a:rPr lang="nl-BE" dirty="0">
                <a:latin typeface="Trebuchet MS" panose="020B0603020202020204" pitchFamily="34" charset="0"/>
                <a:cs typeface="Arial" pitchFamily="34" charset="0"/>
              </a:rPr>
              <a:t>Het woningonderzoek heeft dus enkel nut voor de bewoners indien het doel van het woningonderzoek ook voor hén de bescherming of verbetering is van hun gezondheid.</a:t>
            </a:r>
          </a:p>
          <a:p>
            <a:endParaRPr lang="nl-BE" dirty="0">
              <a:latin typeface="Trebuchet MS" panose="020B0603020202020204" pitchFamily="34" charset="0"/>
              <a:cs typeface="Arial" pitchFamily="34" charset="0"/>
            </a:endParaRPr>
          </a:p>
          <a:p>
            <a:r>
              <a:rPr lang="nl-BE" dirty="0">
                <a:latin typeface="Trebuchet MS" panose="020B0603020202020204" pitchFamily="34" charset="0"/>
                <a:cs typeface="Arial" pitchFamily="34" charset="0"/>
              </a:rPr>
              <a:t>Wanneer wel/niet?</a:t>
            </a:r>
          </a:p>
          <a:p>
            <a:endParaRPr lang="nl-BE" dirty="0">
              <a:latin typeface="Trebuchet MS" panose="020B0603020202020204" pitchFamily="34" charset="0"/>
              <a:cs typeface="Arial" pitchFamily="34" charset="0"/>
            </a:endParaRPr>
          </a:p>
          <a:p>
            <a:pPr lvl="1">
              <a:spcBef>
                <a:spcPct val="50000"/>
              </a:spcBef>
            </a:pPr>
            <a:r>
              <a:rPr lang="nl-NL" b="1" dirty="0">
                <a:solidFill>
                  <a:prstClr val="black"/>
                </a:solidFill>
                <a:latin typeface="Trebuchet MS" panose="020B0603020202020204" pitchFamily="34" charset="0"/>
                <a:cs typeface="Arial" pitchFamily="34" charset="0"/>
              </a:rPr>
              <a:t>Ja: Binnenmilieuverontreiniging met gezondheidsprobleem/risico</a:t>
            </a:r>
            <a:r>
              <a:rPr lang="nl-NL" dirty="0">
                <a:solidFill>
                  <a:prstClr val="black"/>
                </a:solidFill>
                <a:latin typeface="Trebuchet MS" panose="020B0603020202020204" pitchFamily="34" charset="0"/>
                <a:cs typeface="Arial" pitchFamily="34" charset="0"/>
              </a:rPr>
              <a:t>: schimmel, productgebruik, bouwmaterialen, ventilatie, …</a:t>
            </a:r>
          </a:p>
          <a:p>
            <a:pPr lvl="1">
              <a:spcBef>
                <a:spcPct val="50000"/>
              </a:spcBef>
            </a:pPr>
            <a:r>
              <a:rPr lang="nl-NL" dirty="0">
                <a:solidFill>
                  <a:prstClr val="black"/>
                </a:solidFill>
                <a:latin typeface="Trebuchet MS" panose="020B0603020202020204" pitchFamily="34" charset="0"/>
                <a:cs typeface="Arial" pitchFamily="34" charset="0"/>
              </a:rPr>
              <a:t>Nee: Bouwtechnische problemen: elektrocutiegevaar, stabiliteitsproblemen, … </a:t>
            </a:r>
            <a:r>
              <a:rPr lang="nl-NL" dirty="0">
                <a:solidFill>
                  <a:prstClr val="black"/>
                </a:solidFill>
                <a:latin typeface="Trebuchet MS" panose="020B0603020202020204" pitchFamily="34" charset="0"/>
                <a:cs typeface="Arial" pitchFamily="34" charset="0"/>
                <a:sym typeface="Wingdings" panose="05000000000000000000" pitchFamily="2" charset="2"/>
              </a:rPr>
              <a:t> Woonwinkel of huisvestingsdienst</a:t>
            </a:r>
          </a:p>
          <a:p>
            <a:pPr lvl="1">
              <a:spcBef>
                <a:spcPct val="50000"/>
              </a:spcBef>
            </a:pPr>
            <a:r>
              <a:rPr lang="nl-NL" dirty="0">
                <a:solidFill>
                  <a:prstClr val="black"/>
                </a:solidFill>
                <a:latin typeface="Trebuchet MS" panose="020B0603020202020204" pitchFamily="34" charset="0"/>
                <a:cs typeface="Arial" pitchFamily="34" charset="0"/>
                <a:sym typeface="Wingdings" panose="05000000000000000000" pitchFamily="2" charset="2"/>
              </a:rPr>
              <a:t>Nee: Huurder/verhuurderconflicten  Huurdersbond</a:t>
            </a:r>
            <a:endParaRPr lang="nl-NL" dirty="0">
              <a:solidFill>
                <a:prstClr val="black"/>
              </a:solidFill>
              <a:latin typeface="Trebuchet MS" panose="020B0603020202020204" pitchFamily="34" charset="0"/>
              <a:cs typeface="Arial" pitchFamily="34" charset="0"/>
            </a:endParaRPr>
          </a:p>
          <a:p>
            <a:pPr lvl="1">
              <a:spcBef>
                <a:spcPct val="50000"/>
              </a:spcBef>
            </a:pPr>
            <a:r>
              <a:rPr lang="nl-NL" dirty="0">
                <a:solidFill>
                  <a:prstClr val="black"/>
                </a:solidFill>
                <a:latin typeface="Trebuchet MS" panose="020B0603020202020204" pitchFamily="34" charset="0"/>
                <a:cs typeface="Arial" pitchFamily="34" charset="0"/>
              </a:rPr>
              <a:t>Nee: Woningvervuiling </a:t>
            </a:r>
            <a:r>
              <a:rPr lang="nl-NL" dirty="0">
                <a:solidFill>
                  <a:prstClr val="black"/>
                </a:solidFill>
                <a:latin typeface="Trebuchet MS" panose="020B0603020202020204" pitchFamily="34" charset="0"/>
                <a:cs typeface="Arial" pitchFamily="34" charset="0"/>
                <a:sym typeface="Wingdings" panose="05000000000000000000" pitchFamily="2" charset="2"/>
              </a:rPr>
              <a:t> Burgemeester bevoegd</a:t>
            </a:r>
          </a:p>
          <a:p>
            <a:pPr lvl="1">
              <a:spcBef>
                <a:spcPct val="50000"/>
              </a:spcBef>
            </a:pPr>
            <a:r>
              <a:rPr lang="nl-NL" dirty="0">
                <a:solidFill>
                  <a:prstClr val="black"/>
                </a:solidFill>
                <a:latin typeface="Trebuchet MS" panose="020B0603020202020204" pitchFamily="34" charset="0"/>
                <a:cs typeface="Arial" pitchFamily="34" charset="0"/>
                <a:sym typeface="Wingdings" panose="05000000000000000000" pitchFamily="2" charset="2"/>
              </a:rPr>
              <a:t>Nee: Arbeidsomgeving  Arbeidsgeneeskundige dienst</a:t>
            </a:r>
          </a:p>
          <a:p>
            <a:pPr lvl="1">
              <a:spcBef>
                <a:spcPct val="50000"/>
              </a:spcBef>
            </a:pPr>
            <a:endParaRPr lang="nl-NL" dirty="0">
              <a:solidFill>
                <a:prstClr val="black"/>
              </a:solidFill>
              <a:latin typeface="Trebuchet MS" panose="020B0603020202020204" pitchFamily="34" charset="0"/>
              <a:cs typeface="Arial" pitchFamily="34" charset="0"/>
              <a:sym typeface="Wingdings" panose="05000000000000000000" pitchFamily="2" charset="2"/>
            </a:endParaRPr>
          </a:p>
          <a:p>
            <a:pPr lvl="1" eaLnBrk="0" hangingPunct="0">
              <a:spcBef>
                <a:spcPct val="20000"/>
              </a:spcBef>
              <a:buClr>
                <a:srgbClr val="601C31"/>
              </a:buClr>
            </a:pPr>
            <a:r>
              <a:rPr lang="nl-BE" sz="2200" b="1" dirty="0">
                <a:latin typeface="Trebuchet MS"/>
                <a:cs typeface="Trebuchet MS"/>
              </a:rPr>
              <a:t>Indien </a:t>
            </a:r>
            <a:r>
              <a:rPr lang="nl-BE" sz="2200" b="1" dirty="0" err="1">
                <a:latin typeface="Trebuchet MS"/>
                <a:cs typeface="Trebuchet MS"/>
              </a:rPr>
              <a:t>plaatsbezoek</a:t>
            </a:r>
            <a:r>
              <a:rPr lang="nl-BE" sz="2200" b="1" dirty="0">
                <a:latin typeface="Trebuchet MS"/>
                <a:cs typeface="Trebuchet MS"/>
              </a:rPr>
              <a:t>:</a:t>
            </a:r>
          </a:p>
          <a:p>
            <a:pPr marL="914400" lvl="1" indent="-457200" eaLnBrk="0" hangingPunct="0">
              <a:spcBef>
                <a:spcPct val="20000"/>
              </a:spcBef>
              <a:buClr>
                <a:srgbClr val="BFC92B"/>
              </a:buClr>
              <a:buFont typeface="+mj-lt"/>
              <a:buAutoNum type="arabicPeriod"/>
            </a:pPr>
            <a:r>
              <a:rPr lang="nl-BE" sz="2200" dirty="0">
                <a:latin typeface="Trebuchet MS"/>
                <a:cs typeface="Trebuchet MS"/>
              </a:rPr>
              <a:t>Onderzoek woning + snelle scan directe woonomgeving: visuele inspectie en vragenlijst (standaard geen </a:t>
            </a:r>
            <a:r>
              <a:rPr lang="nl-BE" sz="2200" dirty="0" err="1">
                <a:latin typeface="Trebuchet MS"/>
                <a:cs typeface="Trebuchet MS"/>
              </a:rPr>
              <a:t>staalnames</a:t>
            </a:r>
            <a:r>
              <a:rPr lang="nl-BE" sz="2200" dirty="0">
                <a:latin typeface="Trebuchet MS"/>
                <a:cs typeface="Trebuchet MS"/>
              </a:rPr>
              <a:t>!):</a:t>
            </a:r>
          </a:p>
          <a:p>
            <a:pPr marL="1371600" lvl="2" indent="-457200" eaLnBrk="0" hangingPunct="0">
              <a:spcBef>
                <a:spcPct val="20000"/>
              </a:spcBef>
              <a:buClr>
                <a:srgbClr val="BFC92B"/>
              </a:buClr>
              <a:buFont typeface="Arial" panose="020B0604020202020204" pitchFamily="34" charset="0"/>
              <a:buChar char="•"/>
            </a:pPr>
            <a:r>
              <a:rPr lang="nl-NL" sz="2200" dirty="0">
                <a:latin typeface="Trebuchet MS"/>
                <a:cs typeface="Trebuchet MS"/>
              </a:rPr>
              <a:t>welke gezondheidsklachten: wie, waar, wanneer,…</a:t>
            </a:r>
          </a:p>
          <a:p>
            <a:pPr marL="1371600" lvl="2" indent="-457200" eaLnBrk="0" hangingPunct="0">
              <a:spcBef>
                <a:spcPct val="20000"/>
              </a:spcBef>
              <a:buClr>
                <a:srgbClr val="BFC92B"/>
              </a:buClr>
              <a:buFont typeface="Arial" panose="020B0604020202020204" pitchFamily="34" charset="0"/>
              <a:buChar char="•"/>
            </a:pPr>
            <a:r>
              <a:rPr lang="nl-BE" sz="2200" dirty="0">
                <a:latin typeface="Trebuchet MS"/>
                <a:cs typeface="Trebuchet MS"/>
              </a:rPr>
              <a:t>leefstijlfactoren: hobby’s, ventilatie, rookgedrag,…</a:t>
            </a:r>
          </a:p>
          <a:p>
            <a:pPr marL="1371600" lvl="2" indent="-457200" eaLnBrk="0" hangingPunct="0">
              <a:spcBef>
                <a:spcPct val="20000"/>
              </a:spcBef>
              <a:buClr>
                <a:srgbClr val="BFC92B"/>
              </a:buClr>
              <a:buFont typeface="Arial" panose="020B0604020202020204" pitchFamily="34" charset="0"/>
              <a:buChar char="•"/>
            </a:pPr>
            <a:r>
              <a:rPr lang="nl-BE" sz="2200" dirty="0">
                <a:latin typeface="Trebuchet MS"/>
                <a:cs typeface="Trebuchet MS"/>
              </a:rPr>
              <a:t>potentiële bronnen in de woonomgeving,…</a:t>
            </a:r>
          </a:p>
          <a:p>
            <a:pPr marL="1371600" lvl="2" indent="-457200" eaLnBrk="0" hangingPunct="0">
              <a:spcBef>
                <a:spcPct val="20000"/>
              </a:spcBef>
              <a:buClr>
                <a:srgbClr val="BFC92B"/>
              </a:buClr>
              <a:buFont typeface="Arial" panose="020B0604020202020204" pitchFamily="34" charset="0"/>
              <a:buChar char="•"/>
            </a:pPr>
            <a:endParaRPr lang="nl-BE" sz="2200" dirty="0">
              <a:latin typeface="Trebuchet MS"/>
              <a:cs typeface="Trebuchet MS"/>
            </a:endParaRPr>
          </a:p>
          <a:p>
            <a:pPr marL="914400" lvl="1" indent="-457200" eaLnBrk="0" hangingPunct="0">
              <a:spcBef>
                <a:spcPct val="20000"/>
              </a:spcBef>
              <a:buClr>
                <a:srgbClr val="BFC92B"/>
              </a:buClr>
              <a:buFont typeface="+mj-lt"/>
              <a:buAutoNum type="arabicPeriod"/>
            </a:pPr>
            <a:r>
              <a:rPr lang="nl-BE" sz="2200" dirty="0">
                <a:latin typeface="Trebuchet MS"/>
                <a:cs typeface="Trebuchet MS"/>
              </a:rPr>
              <a:t>Bespreking dossier </a:t>
            </a:r>
          </a:p>
          <a:p>
            <a:pPr marL="914400" lvl="1" indent="-457200" eaLnBrk="0" hangingPunct="0">
              <a:spcBef>
                <a:spcPct val="20000"/>
              </a:spcBef>
              <a:buClr>
                <a:srgbClr val="BFC92B"/>
              </a:buClr>
              <a:buFont typeface="+mj-lt"/>
              <a:buAutoNum type="arabicPeriod"/>
            </a:pPr>
            <a:endParaRPr lang="nl-BE" sz="2200" dirty="0">
              <a:latin typeface="Trebuchet MS"/>
              <a:cs typeface="Trebuchet MS"/>
            </a:endParaRPr>
          </a:p>
          <a:p>
            <a:pPr marL="914400" lvl="1" indent="-457200" eaLnBrk="0" hangingPunct="0">
              <a:spcBef>
                <a:spcPct val="20000"/>
              </a:spcBef>
              <a:buClr>
                <a:srgbClr val="BFC92B"/>
              </a:buClr>
              <a:buFont typeface="+mj-lt"/>
              <a:buAutoNum type="arabicPeriod"/>
            </a:pPr>
            <a:r>
              <a:rPr lang="nl-BE" sz="2200" dirty="0">
                <a:latin typeface="Trebuchet MS"/>
                <a:cs typeface="Trebuchet MS"/>
              </a:rPr>
              <a:t>Verslag : vaststellingen + inschatting (potentiële) gezondheidsrisico’s + voorstel preventieve voorzorgsmaatregelen/saneringsmaatregelen</a:t>
            </a:r>
          </a:p>
          <a:p>
            <a:pPr marL="0" indent="0">
              <a:buNone/>
            </a:pPr>
            <a:endParaRPr lang="nl-BE" sz="2400" dirty="0"/>
          </a:p>
          <a:p>
            <a:pPr marL="0" indent="0">
              <a:buNone/>
            </a:pPr>
            <a:r>
              <a:rPr lang="nl-BE" sz="2400" dirty="0"/>
              <a:t>Aanvraag</a:t>
            </a:r>
          </a:p>
          <a:p>
            <a:pPr lvl="1">
              <a:buClr>
                <a:srgbClr val="BFC92C"/>
              </a:buClr>
            </a:pPr>
            <a:r>
              <a:rPr lang="nl-BE" sz="2400" dirty="0"/>
              <a:t>Intermediair</a:t>
            </a:r>
          </a:p>
          <a:p>
            <a:pPr lvl="1">
              <a:buClr>
                <a:srgbClr val="BFC92C"/>
              </a:buClr>
            </a:pPr>
            <a:r>
              <a:rPr lang="nl-BE" sz="2400" dirty="0"/>
              <a:t>Toestemming bewoner</a:t>
            </a:r>
          </a:p>
          <a:p>
            <a:pPr marL="0" indent="0">
              <a:buNone/>
            </a:pPr>
            <a:r>
              <a:rPr lang="nl-BE" sz="2400" dirty="0"/>
              <a:t>Telefonisch contact</a:t>
            </a:r>
          </a:p>
          <a:p>
            <a:pPr marL="0" indent="0">
              <a:buNone/>
            </a:pPr>
            <a:r>
              <a:rPr lang="nl-BE" sz="2400" dirty="0" err="1"/>
              <a:t>Plaatsbezoek</a:t>
            </a:r>
            <a:endParaRPr lang="nl-BE" sz="2400" dirty="0"/>
          </a:p>
          <a:p>
            <a:pPr lvl="1">
              <a:buClr>
                <a:srgbClr val="BFC92C"/>
              </a:buClr>
            </a:pPr>
            <a:r>
              <a:rPr lang="nl-BE" sz="2400" dirty="0"/>
              <a:t>Visuele inspectie</a:t>
            </a:r>
          </a:p>
          <a:p>
            <a:pPr lvl="1">
              <a:buClr>
                <a:srgbClr val="BFC92C"/>
              </a:buClr>
            </a:pPr>
            <a:r>
              <a:rPr lang="nl-BE" sz="2400" dirty="0"/>
              <a:t>Vragenlijst</a:t>
            </a:r>
          </a:p>
          <a:p>
            <a:pPr lvl="1">
              <a:buClr>
                <a:srgbClr val="BFC92C"/>
              </a:buClr>
            </a:pPr>
            <a:r>
              <a:rPr lang="nl-BE" sz="2400" dirty="0"/>
              <a:t>Geen standaard </a:t>
            </a:r>
            <a:r>
              <a:rPr lang="nl-BE" sz="2400" dirty="0" err="1"/>
              <a:t>staalnames</a:t>
            </a:r>
            <a:endParaRPr lang="nl-BE" sz="2400" dirty="0"/>
          </a:p>
          <a:p>
            <a:pPr marL="0" indent="0">
              <a:buNone/>
            </a:pPr>
            <a:r>
              <a:rPr lang="nl-BE" sz="2400" dirty="0"/>
              <a:t>Bespreking dossier</a:t>
            </a:r>
          </a:p>
          <a:p>
            <a:pPr marL="0" indent="0">
              <a:buNone/>
            </a:pPr>
            <a:r>
              <a:rPr lang="nl-BE" sz="2400" dirty="0"/>
              <a:t>Verslag</a:t>
            </a:r>
          </a:p>
          <a:p>
            <a:pPr lvl="1">
              <a:spcBef>
                <a:spcPct val="50000"/>
              </a:spcBef>
            </a:pPr>
            <a:endParaRPr lang="nl-BE" dirty="0">
              <a:solidFill>
                <a:prstClr val="black"/>
              </a:solidFill>
              <a:latin typeface="Trebuchet MS" panose="020B0603020202020204" pitchFamily="34" charset="0"/>
              <a:cs typeface="Arial" pitchFamily="34" charset="0"/>
            </a:endParaRPr>
          </a:p>
          <a:p>
            <a:endParaRPr lang="nl-BE" dirty="0"/>
          </a:p>
        </p:txBody>
      </p:sp>
      <p:sp>
        <p:nvSpPr>
          <p:cNvPr id="4" name="Tijdelijke aanduiding voor dianummer 3"/>
          <p:cNvSpPr>
            <a:spLocks noGrp="1"/>
          </p:cNvSpPr>
          <p:nvPr>
            <p:ph type="sldNum" sz="quarter" idx="5"/>
          </p:nvPr>
        </p:nvSpPr>
        <p:spPr/>
        <p:txBody>
          <a:bodyPr/>
          <a:lstStyle/>
          <a:p>
            <a:fld id="{BB5A7BDF-BF7B-448F-B4FE-C91BE0E858EC}" type="slidenum">
              <a:rPr lang="nl-BE" smtClean="0"/>
              <a:t>16</a:t>
            </a:fld>
            <a:endParaRPr lang="nl-BE"/>
          </a:p>
        </p:txBody>
      </p:sp>
    </p:spTree>
    <p:extLst>
      <p:ext uri="{BB962C8B-B14F-4D97-AF65-F5344CB8AC3E}">
        <p14:creationId xmlns:p14="http://schemas.microsoft.com/office/powerpoint/2010/main" val="321733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dirty="0"/>
              <a:t>Zichtbare schimmel:</a:t>
            </a:r>
          </a:p>
          <a:p>
            <a:pPr marL="0" indent="0">
              <a:buNone/>
              <a:defRPr/>
            </a:pPr>
            <a:r>
              <a:rPr lang="nl-BE" dirty="0"/>
              <a:t>Advies zonder woononderzoek</a:t>
            </a:r>
          </a:p>
          <a:p>
            <a:pPr marL="0" indent="0">
              <a:buNone/>
              <a:defRPr/>
            </a:pPr>
            <a:r>
              <a:rPr lang="nl-BE" dirty="0">
                <a:sym typeface="Wingdings" panose="05000000000000000000" pitchFamily="2" charset="2"/>
              </a:rPr>
              <a:t>	 Vochtprobleem aanpakken: </a:t>
            </a:r>
          </a:p>
          <a:p>
            <a:pPr marL="0" indent="0">
              <a:buNone/>
              <a:defRPr/>
            </a:pPr>
            <a:r>
              <a:rPr lang="nl-BE" dirty="0">
                <a:sym typeface="Wingdings" panose="05000000000000000000" pitchFamily="2" charset="2"/>
              </a:rPr>
              <a:t>										structureel of gedrag</a:t>
            </a:r>
            <a:endParaRPr lang="nl-BE" dirty="0"/>
          </a:p>
          <a:p>
            <a:pPr marL="0" indent="0">
              <a:buNone/>
              <a:defRPr/>
            </a:pPr>
            <a:r>
              <a:rPr lang="nl-BE" dirty="0"/>
              <a:t>	</a:t>
            </a:r>
            <a:r>
              <a:rPr lang="nl-BE" dirty="0">
                <a:sym typeface="Wingdings" panose="05000000000000000000" pitchFamily="2" charset="2"/>
              </a:rPr>
              <a:t> ventileren en verluchten</a:t>
            </a:r>
          </a:p>
          <a:p>
            <a:pPr marL="0" indent="0">
              <a:buNone/>
              <a:defRPr/>
            </a:pPr>
            <a:r>
              <a:rPr lang="nl-BE" dirty="0">
                <a:sym typeface="Wingdings" panose="05000000000000000000" pitchFamily="2" charset="2"/>
              </a:rPr>
              <a:t>	 	vocht beperken</a:t>
            </a:r>
          </a:p>
          <a:p>
            <a:pPr marL="0" indent="0">
              <a:buNone/>
              <a:defRPr/>
            </a:pPr>
            <a:r>
              <a:rPr lang="nl-BE" dirty="0">
                <a:sym typeface="Wingdings" panose="05000000000000000000" pitchFamily="2" charset="2"/>
              </a:rPr>
              <a:t>	 verwarmen</a:t>
            </a:r>
          </a:p>
          <a:p>
            <a:pPr marL="0" indent="0">
              <a:buNone/>
              <a:defRPr/>
            </a:pPr>
            <a:endParaRPr lang="nl-BE" dirty="0">
              <a:sym typeface="Wingdings" panose="05000000000000000000" pitchFamily="2" charset="2"/>
            </a:endParaRPr>
          </a:p>
          <a:p>
            <a:pPr>
              <a:defRPr/>
            </a:pPr>
            <a:r>
              <a:rPr lang="nl-BE" dirty="0">
                <a:sym typeface="Wingdings" panose="05000000000000000000" pitchFamily="2" charset="2"/>
              </a:rPr>
              <a:t>Bij woononderzoek: ook andere factoren meenemen (passief roken, poetsproducten,…)</a:t>
            </a:r>
          </a:p>
          <a:p>
            <a:pPr>
              <a:defRPr/>
            </a:pPr>
            <a:endParaRPr lang="nl-BE" dirty="0">
              <a:sym typeface="Wingdings" panose="05000000000000000000" pitchFamily="2" charset="2"/>
            </a:endParaRPr>
          </a:p>
          <a:p>
            <a:pPr>
              <a:defRPr/>
            </a:pPr>
            <a:r>
              <a:rPr lang="nl-BE" b="1" dirty="0">
                <a:sym typeface="Wingdings" panose="05000000000000000000" pitchFamily="2" charset="2"/>
              </a:rPr>
              <a:t>Ook u als arts kunt bij ons folders aanvragen bij uw Logo  - aantal exemplaren bij, mag ze straks komen ophalen of aanvragen bij Logo</a:t>
            </a:r>
          </a:p>
          <a:p>
            <a:endParaRPr lang="nl-BE" dirty="0"/>
          </a:p>
        </p:txBody>
      </p:sp>
      <p:sp>
        <p:nvSpPr>
          <p:cNvPr id="4" name="Tijdelijke aanduiding voor dianummer 3"/>
          <p:cNvSpPr>
            <a:spLocks noGrp="1"/>
          </p:cNvSpPr>
          <p:nvPr>
            <p:ph type="sldNum" sz="quarter" idx="5"/>
          </p:nvPr>
        </p:nvSpPr>
        <p:spPr/>
        <p:txBody>
          <a:bodyPr/>
          <a:lstStyle/>
          <a:p>
            <a:fld id="{BB5A7BDF-BF7B-448F-B4FE-C91BE0E858EC}" type="slidenum">
              <a:rPr lang="nl-BE" smtClean="0"/>
              <a:t>17</a:t>
            </a:fld>
            <a:endParaRPr lang="nl-BE"/>
          </a:p>
        </p:txBody>
      </p:sp>
    </p:spTree>
    <p:extLst>
      <p:ext uri="{BB962C8B-B14F-4D97-AF65-F5344CB8AC3E}">
        <p14:creationId xmlns:p14="http://schemas.microsoft.com/office/powerpoint/2010/main" val="123070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Zoals ik al zei ben ik niet volledig geweest over de thema’s. Als uitsmijter nog een beeld van een project </a:t>
            </a:r>
            <a:r>
              <a:rPr lang="nl-BE" dirty="0" err="1"/>
              <a:t>ism</a:t>
            </a:r>
            <a:r>
              <a:rPr lang="nl-BE" dirty="0"/>
              <a:t> UA en district Borgerhout. Op een plein (dus in de publieke ruimte waar nog veel kansen liggen om GZH te bevorderen) wordt een kiosk geplaatst. Zo werken we aan een kortere weg voor </a:t>
            </a:r>
            <a:r>
              <a:rPr lang="nl-BE" dirty="0" err="1"/>
              <a:t>GZHbevordering</a:t>
            </a:r>
            <a:r>
              <a:rPr lang="nl-BE" dirty="0"/>
              <a:t> en preventie (</a:t>
            </a:r>
            <a:r>
              <a:rPr lang="nl-BE" dirty="0" err="1"/>
              <a:t>outreachend</a:t>
            </a:r>
            <a:r>
              <a:rPr lang="nl-BE" dirty="0"/>
              <a:t> werken).</a:t>
            </a:r>
          </a:p>
          <a:p>
            <a:r>
              <a:rPr lang="nl-BE" b="0" i="0" dirty="0">
                <a:solidFill>
                  <a:srgbClr val="1B1B1B"/>
                </a:solidFill>
                <a:effectLst/>
                <a:latin typeface="Trebuchet MS" panose="020B0603020202020204" pitchFamily="34" charset="0"/>
              </a:rPr>
              <a:t>‘De kiosk is een bindmiddel tussen de buurt en partnerorganisaties in en rond de buurt om zo de weg naar de eerstelijnszorg (huisarts, apotheker, kinesist, diëtist, …) toegankelijker maken. Het is een plek van waaruit iedereen uit de buurt een weg kan vinden naar plekken waar je op maat geadviseerd of geholpen kunnen worden. Zodat iedereen gezonder kan leven. ’ zie meer op https://logoantwerpen.be/content/ontdek-de-gezondheidskiosk-op-het-terloplein</a:t>
            </a:r>
          </a:p>
          <a:p>
            <a:endParaRPr lang="nl-BE" b="0" i="0" dirty="0">
              <a:solidFill>
                <a:srgbClr val="1B1B1B"/>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dirty="0">
                <a:solidFill>
                  <a:srgbClr val="1B1B1B"/>
                </a:solidFill>
                <a:effectLst/>
                <a:latin typeface="Trebuchet MS" panose="020B0603020202020204" pitchFamily="34" charset="0"/>
              </a:rPr>
              <a:t>Filmpje  logo’s: </a:t>
            </a:r>
            <a:r>
              <a:rPr lang="nl-BE" dirty="0"/>
              <a:t>https://www.youtube.com/watch?v=zFKNXejmi5U  algemeen over ondersteuningsaanbod Gezonde Publieke Ruimte</a:t>
            </a:r>
          </a:p>
          <a:p>
            <a:endParaRPr lang="nl-BE" b="0" i="0" dirty="0">
              <a:solidFill>
                <a:srgbClr val="1B1B1B"/>
              </a:solidFill>
              <a:effectLst/>
              <a:latin typeface="Trebuchet MS" panose="020B0603020202020204" pitchFamily="34" charset="0"/>
            </a:endParaRPr>
          </a:p>
          <a:p>
            <a:endParaRPr lang="nl-BE" b="0" i="0" dirty="0">
              <a:solidFill>
                <a:srgbClr val="1B1B1B"/>
              </a:solidFill>
              <a:effectLst/>
              <a:latin typeface="Trebuchet MS" panose="020B0603020202020204" pitchFamily="34" charset="0"/>
            </a:endParaRPr>
          </a:p>
          <a:p>
            <a:r>
              <a:rPr lang="nl-BE" b="0" i="0" dirty="0">
                <a:solidFill>
                  <a:srgbClr val="1B1B1B"/>
                </a:solidFill>
                <a:effectLst/>
                <a:latin typeface="Trebuchet MS" panose="020B0603020202020204" pitchFamily="34" charset="0"/>
              </a:rPr>
              <a:t>https://logoantwerpen.be/content/gezonde-publieke-ruimte-0</a:t>
            </a:r>
          </a:p>
          <a:p>
            <a:endParaRPr lang="nl-BE" b="0" i="0" dirty="0">
              <a:solidFill>
                <a:srgbClr val="1B1B1B"/>
              </a:solidFill>
              <a:effectLst/>
              <a:latin typeface="Trebuchet MS" panose="020B0603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18</a:t>
            </a:fld>
            <a:endParaRPr lang="nl-BE"/>
          </a:p>
        </p:txBody>
      </p:sp>
    </p:spTree>
    <p:extLst>
      <p:ext uri="{BB962C8B-B14F-4D97-AF65-F5344CB8AC3E}">
        <p14:creationId xmlns:p14="http://schemas.microsoft.com/office/powerpoint/2010/main" val="391323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https://www.gezondleven.be/contact-gezondheid-en-milieu staat werkingsgebied per </a:t>
            </a:r>
            <a:r>
              <a:rPr lang="nl-NL" dirty="0" err="1"/>
              <a:t>mmk</a:t>
            </a:r>
            <a:endParaRPr lang="nl-NL" dirty="0"/>
          </a:p>
          <a:p>
            <a:endParaRPr lang="nl-NL" dirty="0"/>
          </a:p>
          <a:p>
            <a:r>
              <a:rPr lang="nl-NL" dirty="0"/>
              <a:t>U kunt bij ons terecht voor het aanvragen van een toelichting voor de huisartsen op een LOK.  Algemeen of een bepaald thema dat op vraag meer uitgediept wordt. </a:t>
            </a:r>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19</a:t>
            </a:fld>
            <a:endParaRPr lang="nl-BE"/>
          </a:p>
        </p:txBody>
      </p:sp>
    </p:spTree>
    <p:extLst>
      <p:ext uri="{BB962C8B-B14F-4D97-AF65-F5344CB8AC3E}">
        <p14:creationId xmlns:p14="http://schemas.microsoft.com/office/powerpoint/2010/main" val="3531632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https://www.gezondleven.be/contact-gezondheid-en-milieu staat werkingsgebied per </a:t>
            </a:r>
            <a:r>
              <a:rPr lang="nl-NL" dirty="0" err="1"/>
              <a:t>mmk</a:t>
            </a:r>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20</a:t>
            </a:fld>
            <a:endParaRPr lang="nl-BE"/>
          </a:p>
        </p:txBody>
      </p:sp>
    </p:spTree>
    <p:extLst>
      <p:ext uri="{BB962C8B-B14F-4D97-AF65-F5344CB8AC3E}">
        <p14:creationId xmlns:p14="http://schemas.microsoft.com/office/powerpoint/2010/main" val="197061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Mijn</a:t>
            </a:r>
            <a:r>
              <a:rPr lang="nl-BE" baseline="0" dirty="0"/>
              <a:t> Logocollega’s werken allemaal naar intermediairen, enkel de medisch milieukundigen vormen hierop de uitzondering en werken zowel naar intermediairen, als op vraag van preventieorganisaties, en ook artsen en individuele burgers.</a:t>
            </a:r>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3</a:t>
            </a:fld>
            <a:endParaRPr lang="nl-BE"/>
          </a:p>
        </p:txBody>
      </p:sp>
    </p:spTree>
    <p:extLst>
      <p:ext uri="{BB962C8B-B14F-4D97-AF65-F5344CB8AC3E}">
        <p14:creationId xmlns:p14="http://schemas.microsoft.com/office/powerpoint/2010/main" val="157544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dirty="0">
                <a:latin typeface="Arial" panose="020B0604020202020204" pitchFamily="34" charset="0"/>
                <a:ea typeface="Geneva" pitchFamily="124" charset="-128"/>
              </a:rPr>
              <a:t>Vanaf 2017</a:t>
            </a:r>
          </a:p>
          <a:p>
            <a:endParaRPr lang="nl-BE" altLang="nl-BE" dirty="0">
              <a:latin typeface="Arial" panose="020B0604020202020204" pitchFamily="34" charset="0"/>
              <a:ea typeface="Geneva" pitchFamily="124" charset="-128"/>
            </a:endParaRPr>
          </a:p>
          <a:p>
            <a:r>
              <a:rPr lang="nl-BE" altLang="nl-BE" dirty="0">
                <a:latin typeface="Arial" panose="020B0604020202020204" pitchFamily="34" charset="0"/>
                <a:ea typeface="Geneva" pitchFamily="124" charset="-128"/>
              </a:rPr>
              <a:t>Wetenschappelijk steunpunt (2016-2020): Vlaamse universiteiten (VUB, </a:t>
            </a:r>
            <a:r>
              <a:rPr lang="nl-BE" altLang="nl-BE" dirty="0" err="1">
                <a:latin typeface="Arial" panose="020B0604020202020204" pitchFamily="34" charset="0"/>
                <a:ea typeface="Geneva" pitchFamily="124" charset="-128"/>
              </a:rPr>
              <a:t>Ugent</a:t>
            </a:r>
            <a:r>
              <a:rPr lang="nl-BE" altLang="nl-BE" dirty="0">
                <a:latin typeface="Arial" panose="020B0604020202020204" pitchFamily="34" charset="0"/>
                <a:ea typeface="Geneva" pitchFamily="124" charset="-128"/>
              </a:rPr>
              <a:t>, KUL, UA, Universiteit Hasselt) Vito + PIH </a:t>
            </a:r>
          </a:p>
          <a:p>
            <a:endParaRPr lang="nl-BE" altLang="nl-BE" dirty="0">
              <a:latin typeface="Arial" panose="020B0604020202020204" pitchFamily="34" charset="0"/>
              <a:ea typeface="Geneva" pitchFamily="124" charset="-128"/>
            </a:endParaRPr>
          </a:p>
          <a:p>
            <a:r>
              <a:rPr lang="nl-BE" altLang="nl-BE" dirty="0">
                <a:latin typeface="Arial" panose="020B0604020202020204" pitchFamily="34" charset="0"/>
                <a:ea typeface="Geneva" pitchFamily="124" charset="-128"/>
              </a:rPr>
              <a:t>Humane biomonitoring</a:t>
            </a:r>
          </a:p>
          <a:p>
            <a:r>
              <a:rPr lang="nl-BE" altLang="nl-BE" dirty="0">
                <a:latin typeface="Arial" panose="020B0604020202020204" pitchFamily="34" charset="0"/>
                <a:ea typeface="Geneva" pitchFamily="124" charset="-128"/>
              </a:rPr>
              <a:t>Beleidsvoorbereidend onderzoek</a:t>
            </a:r>
          </a:p>
          <a:p>
            <a:endParaRPr lang="nl-BE" altLang="nl-BE" dirty="0">
              <a:latin typeface="Arial" panose="020B0604020202020204" pitchFamily="34" charset="0"/>
              <a:ea typeface="Geneva" pitchFamily="124" charset="-128"/>
            </a:endParaRPr>
          </a:p>
          <a:p>
            <a:endParaRPr lang="nl-BE" altLang="nl-BE" dirty="0">
              <a:latin typeface="Arial" panose="020B0604020202020204" pitchFamily="34" charset="0"/>
              <a:ea typeface="Geneva" pitchFamily="124" charset="-128"/>
            </a:endParaRPr>
          </a:p>
          <a:p>
            <a:r>
              <a:rPr lang="nl-BE" altLang="nl-BE" dirty="0">
                <a:latin typeface="Arial" panose="020B0604020202020204" pitchFamily="34" charset="0"/>
                <a:ea typeface="Geneva" pitchFamily="124" charset="-128"/>
              </a:rPr>
              <a:t>Partnerorganisatie milieugezondheid: Vlaams instituut Gezond Leven, Vito + PIH</a:t>
            </a:r>
          </a:p>
          <a:p>
            <a:r>
              <a:rPr lang="nl-BE" altLang="nl-BE" dirty="0">
                <a:latin typeface="Arial" panose="020B0604020202020204" pitchFamily="34" charset="0"/>
                <a:ea typeface="Geneva" pitchFamily="124" charset="-128"/>
              </a:rPr>
              <a:t>Aandachtsgebieden biomonitoring</a:t>
            </a:r>
          </a:p>
          <a:p>
            <a:endParaRPr lang="nl-BE" altLang="nl-BE" dirty="0">
              <a:latin typeface="Arial" panose="020B0604020202020204" pitchFamily="34" charset="0"/>
              <a:ea typeface="Geneva" pitchFamily="124" charset="-128"/>
            </a:endParaRPr>
          </a:p>
          <a:p>
            <a:r>
              <a:rPr lang="nl-NL" altLang="nl-BE" dirty="0" err="1">
                <a:latin typeface="Arial" panose="020B0604020202020204" pitchFamily="34" charset="0"/>
              </a:rPr>
              <a:t>Mmk</a:t>
            </a:r>
            <a:r>
              <a:rPr lang="nl-NL" altLang="nl-BE" dirty="0">
                <a:latin typeface="Arial" panose="020B0604020202020204" pitchFamily="34" charset="0"/>
              </a:rPr>
              <a:t>-coördinator: </a:t>
            </a:r>
          </a:p>
          <a:p>
            <a:r>
              <a:rPr lang="nl-NL" altLang="nl-BE" dirty="0">
                <a:latin typeface="Arial" panose="020B0604020202020204" pitchFamily="34" charset="0"/>
              </a:rPr>
              <a:t>- De werking van de medisch milieukundigen coördineren en stimuleren.</a:t>
            </a:r>
          </a:p>
          <a:p>
            <a:r>
              <a:rPr lang="nl-NL" altLang="nl-BE" dirty="0">
                <a:latin typeface="Arial" panose="020B0604020202020204" pitchFamily="34" charset="0"/>
              </a:rPr>
              <a:t>- Signalen van de medisch milieukundigen bundelen en overbrengen.</a:t>
            </a:r>
          </a:p>
          <a:p>
            <a:r>
              <a:rPr lang="nl-NL" altLang="nl-BE" dirty="0">
                <a:latin typeface="Arial" panose="020B0604020202020204" pitchFamily="34" charset="0"/>
              </a:rPr>
              <a:t>- Strategische visie opbouwen en het Vlaams netwerk gezondheid en milieu uitbouwen.</a:t>
            </a:r>
          </a:p>
          <a:p>
            <a:r>
              <a:rPr lang="nl-NL" altLang="nl-BE" dirty="0">
                <a:latin typeface="Arial" panose="020B0604020202020204" pitchFamily="34" charset="0"/>
              </a:rPr>
              <a:t>- Opbouwen van een strategische visie en uitbouwen van een Vlaams netwerk rond gezondheid en milieu.</a:t>
            </a:r>
          </a:p>
          <a:p>
            <a:r>
              <a:rPr lang="nl-NL" altLang="nl-BE" dirty="0">
                <a:latin typeface="Arial" panose="020B0604020202020204" pitchFamily="34" charset="0"/>
              </a:rPr>
              <a:t>- In samenwerking met de medisch milieukundigen methodieken ontwikkelen die lokaal in de praktijk kunnen gebracht worden.</a:t>
            </a:r>
          </a:p>
          <a:p>
            <a:endParaRPr lang="nl-BE" altLang="nl-BE" dirty="0">
              <a:latin typeface="Arial" panose="020B0604020202020204" pitchFamily="34" charset="0"/>
              <a:ea typeface="Geneva" pitchFamily="124" charset="-128"/>
            </a:endParaRPr>
          </a:p>
          <a:p>
            <a:endParaRPr lang="nl-BE" altLang="nl-BE" dirty="0">
              <a:latin typeface="Arial" panose="020B0604020202020204" pitchFamily="34" charset="0"/>
              <a:ea typeface="Geneva" pitchFamily="124" charset="-128"/>
            </a:endParaRPr>
          </a:p>
          <a:p>
            <a:endParaRPr lang="nl-BE" dirty="0"/>
          </a:p>
        </p:txBody>
      </p:sp>
      <p:sp>
        <p:nvSpPr>
          <p:cNvPr id="4" name="Tijdelijke aanduiding voor dianummer 3"/>
          <p:cNvSpPr>
            <a:spLocks noGrp="1"/>
          </p:cNvSpPr>
          <p:nvPr>
            <p:ph type="sldNum" sz="quarter" idx="5"/>
          </p:nvPr>
        </p:nvSpPr>
        <p:spPr/>
        <p:txBody>
          <a:bodyPr/>
          <a:lstStyle/>
          <a:p>
            <a:fld id="{BB5A7BDF-BF7B-448F-B4FE-C91BE0E858EC}" type="slidenum">
              <a:rPr lang="nl-BE" smtClean="0"/>
              <a:t>4</a:t>
            </a:fld>
            <a:endParaRPr lang="nl-BE"/>
          </a:p>
        </p:txBody>
      </p:sp>
    </p:spTree>
    <p:extLst>
      <p:ext uri="{BB962C8B-B14F-4D97-AF65-F5344CB8AC3E}">
        <p14:creationId xmlns:p14="http://schemas.microsoft.com/office/powerpoint/2010/main" val="404585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Kent u ons? – actief momentje</a:t>
            </a:r>
          </a:p>
          <a:p>
            <a:r>
              <a:rPr lang="nl-BE" i="1" dirty="0"/>
              <a:t>Verwijzing naar BOV (Beweging op verwijzing)</a:t>
            </a:r>
          </a:p>
          <a:p>
            <a:endParaRPr lang="nl-BE" dirty="0"/>
          </a:p>
          <a:p>
            <a:r>
              <a:rPr lang="nl-BE" dirty="0"/>
              <a:t>Na onze situering binnen het preventienetwerk wil ik het hebben over enkele van de thema’s waarrond we werken, waar u meer info vindt (zelf op te zoeken of op aanvraag bv tijdens een LOK die we graag bij jullie groep komen verzorgen. Kan algemeen over onze werking zijn maar ook op vraag meer uitgewerkt over een actueel thema bv PFAS</a:t>
            </a:r>
          </a:p>
          <a:p>
            <a:endParaRPr lang="nl-BE" dirty="0"/>
          </a:p>
          <a:p>
            <a:r>
              <a:rPr lang="nl-BE" dirty="0"/>
              <a:t>De tijd is nu beperkt, ik zal daarom slechts een aantal thema’s </a:t>
            </a:r>
            <a:r>
              <a:rPr lang="nl-BE" dirty="0">
                <a:highlight>
                  <a:srgbClr val="FFFF00"/>
                </a:highlight>
              </a:rPr>
              <a:t>aanhalen… .</a:t>
            </a:r>
          </a:p>
          <a:p>
            <a:endParaRPr lang="nl-BE" dirty="0">
              <a:highlight>
                <a:srgbClr val="FFFF00"/>
              </a:highlight>
            </a:endParaRPr>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5</a:t>
            </a:fld>
            <a:endParaRPr lang="nl-BE"/>
          </a:p>
        </p:txBody>
      </p:sp>
    </p:spTree>
    <p:extLst>
      <p:ext uri="{BB962C8B-B14F-4D97-AF65-F5344CB8AC3E}">
        <p14:creationId xmlns:p14="http://schemas.microsoft.com/office/powerpoint/2010/main" val="187479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Alle thema’s waarrond we werken vindt u op www.gezondleven.be/themas/gezondheid-en-milieu/</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Fijn stof heeft als milieuvervuilende stof de grootste gezondheidsimpact maar daaraan zijn al veel uiteenzettingen geweest tijdens dit congres. Dus daarover heb ik het niet.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Ik ga vertellen over thema’s die ofwel heel actueel zijn ofwel een link hebben naar klimaatverandering.  </a:t>
            </a:r>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6</a:t>
            </a:fld>
            <a:endParaRPr lang="nl-BE"/>
          </a:p>
        </p:txBody>
      </p:sp>
    </p:spTree>
    <p:extLst>
      <p:ext uri="{BB962C8B-B14F-4D97-AF65-F5344CB8AC3E}">
        <p14:creationId xmlns:p14="http://schemas.microsoft.com/office/powerpoint/2010/main" val="77763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i="0" dirty="0">
              <a:solidFill>
                <a:srgbClr val="333333"/>
              </a:solidFill>
              <a:effectLst/>
              <a:latin typeface="Flanders Art Sans Light"/>
            </a:endParaRPr>
          </a:p>
          <a:p>
            <a:r>
              <a:rPr lang="nl-BE" b="0" i="0" dirty="0">
                <a:solidFill>
                  <a:srgbClr val="333333"/>
                </a:solidFill>
                <a:effectLst/>
                <a:latin typeface="Flanders Art Sans Light"/>
              </a:rPr>
              <a:t>Figuur </a:t>
            </a:r>
            <a:r>
              <a:rPr lang="nl-BE" dirty="0" err="1">
                <a:hlinkClick r:id="rId3"/>
              </a:rPr>
              <a:t>DALY's</a:t>
            </a:r>
            <a:r>
              <a:rPr lang="nl-BE" dirty="0">
                <a:hlinkClick r:id="rId3"/>
              </a:rPr>
              <a:t> milieuverstoring — Milieurapport Vlaanderen (MIRA)</a:t>
            </a:r>
            <a:endParaRPr lang="nl-BE" b="0" i="0" dirty="0">
              <a:solidFill>
                <a:srgbClr val="333333"/>
              </a:solidFill>
              <a:effectLst/>
              <a:latin typeface="Flanders Art Sans Light"/>
            </a:endParaRPr>
          </a:p>
          <a:p>
            <a:r>
              <a:rPr lang="nl-BE" b="0" i="0" dirty="0">
                <a:solidFill>
                  <a:srgbClr val="333333"/>
                </a:solidFill>
                <a:effectLst/>
                <a:latin typeface="Flanders Art Sans Light"/>
              </a:rPr>
              <a:t>De DALY is een indicator die hier gebruikt wordt om de totale ziektelast van een populatie als gevolg van milieuverstoringen te beschrijven. </a:t>
            </a:r>
            <a:r>
              <a:rPr lang="nl-BE" b="0" i="0" dirty="0" err="1">
                <a:solidFill>
                  <a:srgbClr val="333333"/>
                </a:solidFill>
                <a:effectLst/>
                <a:latin typeface="Flanders Art Sans Light"/>
              </a:rPr>
              <a:t>DALY’s</a:t>
            </a:r>
            <a:r>
              <a:rPr lang="nl-BE" b="0" i="0" dirty="0">
                <a:solidFill>
                  <a:srgbClr val="333333"/>
                </a:solidFill>
                <a:effectLst/>
                <a:latin typeface="Flanders Art Sans Light"/>
              </a:rPr>
              <a:t> staan voor </a:t>
            </a:r>
            <a:r>
              <a:rPr lang="nl-BE" b="0" i="0" dirty="0" err="1">
                <a:solidFill>
                  <a:srgbClr val="333333"/>
                </a:solidFill>
                <a:effectLst/>
                <a:latin typeface="Flanders Art Sans Light"/>
              </a:rPr>
              <a:t>Disability-Adjusted</a:t>
            </a:r>
            <a:r>
              <a:rPr lang="nl-BE" b="0" i="0" dirty="0">
                <a:solidFill>
                  <a:srgbClr val="333333"/>
                </a:solidFill>
                <a:effectLst/>
                <a:latin typeface="Flanders Art Sans Light"/>
              </a:rPr>
              <a:t> Life </a:t>
            </a:r>
            <a:r>
              <a:rPr lang="nl-BE" b="0" i="0" dirty="0" err="1">
                <a:solidFill>
                  <a:srgbClr val="333333"/>
                </a:solidFill>
                <a:effectLst/>
                <a:latin typeface="Flanders Art Sans Light"/>
              </a:rPr>
              <a:t>Years</a:t>
            </a:r>
            <a:r>
              <a:rPr lang="nl-BE" b="0" i="0" dirty="0">
                <a:solidFill>
                  <a:srgbClr val="333333"/>
                </a:solidFill>
                <a:effectLst/>
                <a:latin typeface="Flanders Art Sans Light"/>
              </a:rPr>
              <a:t> of potentieel verloren gezonde levensjaren. De indicator combineert het aantal jaren dat men verliest door vroegtijdig te sterven met het aantal jaren geleefd met een ziekte. De Wereldgezondheidsorganisatie (WGO) en de Wereldbank ontwikkelden de DALY-eenheid om de ziektelast tussen landen of regio’s te vergelijken.</a:t>
            </a:r>
          </a:p>
          <a:p>
            <a:endParaRPr lang="nl-BE" b="0" i="0" dirty="0">
              <a:solidFill>
                <a:srgbClr val="333333"/>
              </a:solidFill>
              <a:effectLst/>
              <a:latin typeface="Flanders Art Sans Light"/>
            </a:endParaRPr>
          </a:p>
          <a:p>
            <a:endParaRPr lang="nl-BE" b="0" i="0" dirty="0">
              <a:solidFill>
                <a:srgbClr val="333333"/>
              </a:solidFill>
              <a:effectLst/>
              <a:latin typeface="Flanders Art Sans Light"/>
            </a:endParaRPr>
          </a:p>
          <a:p>
            <a:r>
              <a:rPr lang="nl-BE" dirty="0"/>
              <a:t>TOP 3:</a:t>
            </a:r>
          </a:p>
          <a:p>
            <a:r>
              <a:rPr lang="nl-BE" dirty="0"/>
              <a:t>Luchtkwaliteit  - is wat aan het verbeteren (percentage 76% vorige Mirarapport - 71%) .</a:t>
            </a:r>
          </a:p>
          <a:p>
            <a:r>
              <a:rPr lang="nl-BE" dirty="0"/>
              <a:t>Geluid</a:t>
            </a:r>
          </a:p>
          <a:p>
            <a:r>
              <a:rPr lang="nl-BE" dirty="0"/>
              <a:t>Passief roken </a:t>
            </a:r>
          </a:p>
          <a:p>
            <a:endParaRPr lang="nl-BE" dirty="0"/>
          </a:p>
          <a:p>
            <a:r>
              <a:rPr lang="nl-BE" b="1" dirty="0"/>
              <a:t>Ook </a:t>
            </a:r>
            <a:r>
              <a:rPr lang="nl-BE" b="1" dirty="0" err="1"/>
              <a:t>hormoonverstorende</a:t>
            </a:r>
            <a:r>
              <a:rPr lang="nl-BE" b="1" dirty="0"/>
              <a:t> stoffen worden bij een volgende update mee opgenomen</a:t>
            </a:r>
            <a:r>
              <a:rPr lang="nl-BE" dirty="0"/>
              <a:t>. </a:t>
            </a:r>
          </a:p>
          <a:p>
            <a:endParaRPr lang="nl-BE" dirty="0"/>
          </a:p>
          <a:p>
            <a:pPr marL="109728" indent="0">
              <a:lnSpc>
                <a:spcPct val="170000"/>
              </a:lnSpc>
              <a:buNone/>
            </a:pPr>
            <a:r>
              <a:rPr lang="nl-BE" sz="2800" kern="1200" dirty="0">
                <a:solidFill>
                  <a:schemeClr val="accent1">
                    <a:lumMod val="75000"/>
                  </a:schemeClr>
                </a:solidFill>
                <a:latin typeface="+mn-lt"/>
                <a:ea typeface="Geneva" charset="0"/>
                <a:cs typeface="Geneva" charset="0"/>
              </a:rPr>
              <a:t>=&gt;Ca. 100.000 </a:t>
            </a:r>
            <a:r>
              <a:rPr lang="nl-BE" sz="2800" kern="1200" dirty="0" err="1">
                <a:solidFill>
                  <a:schemeClr val="accent1">
                    <a:lumMod val="75000"/>
                  </a:schemeClr>
                </a:solidFill>
                <a:latin typeface="+mn-lt"/>
                <a:ea typeface="Geneva" charset="0"/>
                <a:cs typeface="Geneva" charset="0"/>
              </a:rPr>
              <a:t>DALY’s</a:t>
            </a:r>
            <a:r>
              <a:rPr lang="nl-BE" sz="2800" kern="1200" dirty="0">
                <a:solidFill>
                  <a:schemeClr val="accent1">
                    <a:lumMod val="75000"/>
                  </a:schemeClr>
                </a:solidFill>
                <a:latin typeface="+mn-lt"/>
                <a:ea typeface="Geneva" charset="0"/>
                <a:cs typeface="Geneva" charset="0"/>
              </a:rPr>
              <a:t> of 8% van </a:t>
            </a:r>
            <a:r>
              <a:rPr lang="nl-BE" sz="2800" b="1" u="sng" kern="1200" dirty="0">
                <a:solidFill>
                  <a:schemeClr val="accent1">
                    <a:lumMod val="75000"/>
                  </a:schemeClr>
                </a:solidFill>
                <a:latin typeface="+mn-lt"/>
                <a:ea typeface="Geneva" charset="0"/>
                <a:cs typeface="Geneva" charset="0"/>
              </a:rPr>
              <a:t>Vlaamse</a:t>
            </a:r>
            <a:r>
              <a:rPr lang="nl-BE" sz="2800" kern="1200" dirty="0">
                <a:solidFill>
                  <a:schemeClr val="accent1">
                    <a:lumMod val="75000"/>
                  </a:schemeClr>
                </a:solidFill>
                <a:latin typeface="+mn-lt"/>
                <a:ea typeface="Geneva" charset="0"/>
                <a:cs typeface="Geneva" charset="0"/>
              </a:rPr>
              <a:t> </a:t>
            </a:r>
            <a:r>
              <a:rPr lang="nl-BE" sz="1200" kern="1200" dirty="0">
                <a:solidFill>
                  <a:schemeClr val="accent1">
                    <a:lumMod val="75000"/>
                  </a:schemeClr>
                </a:solidFill>
                <a:latin typeface="+mn-lt"/>
                <a:ea typeface="Geneva" charset="0"/>
                <a:cs typeface="Geneva" charset="0"/>
              </a:rPr>
              <a:t>ziektelast (grote interindividuele ≠) </a:t>
            </a:r>
            <a:endParaRPr lang="nl-BE" sz="2800" kern="1200" dirty="0">
              <a:solidFill>
                <a:schemeClr val="accent1">
                  <a:lumMod val="75000"/>
                </a:schemeClr>
              </a:solidFill>
              <a:latin typeface="+mn-lt"/>
              <a:ea typeface="Geneva" charset="0"/>
              <a:cs typeface="Geneva" charset="0"/>
            </a:endParaRPr>
          </a:p>
          <a:p>
            <a:pPr>
              <a:lnSpc>
                <a:spcPct val="170000"/>
              </a:lnSpc>
            </a:pPr>
            <a:r>
              <a:rPr lang="nl-BE" sz="2800" kern="1200" dirty="0">
                <a:solidFill>
                  <a:schemeClr val="accent1">
                    <a:lumMod val="75000"/>
                  </a:schemeClr>
                </a:solidFill>
                <a:latin typeface="+mn-lt"/>
                <a:ea typeface="Geneva" charset="0"/>
                <a:cs typeface="Geneva" charset="0"/>
              </a:rPr>
              <a:t>Ter vergelijking (MIRA, 2007): </a:t>
            </a:r>
          </a:p>
          <a:p>
            <a:pPr lvl="1">
              <a:lnSpc>
                <a:spcPct val="170000"/>
              </a:lnSpc>
            </a:pPr>
            <a:r>
              <a:rPr lang="nl-BE" sz="1200" kern="1200" dirty="0">
                <a:solidFill>
                  <a:schemeClr val="tx1"/>
                </a:solidFill>
                <a:latin typeface="+mn-lt"/>
                <a:ea typeface="Geneva" charset="0"/>
                <a:cs typeface="+mn-cs"/>
              </a:rPr>
              <a:t>Verkeersongevallen: 95.000 </a:t>
            </a:r>
            <a:r>
              <a:rPr lang="nl-BE" sz="1200" kern="1200" dirty="0" err="1">
                <a:solidFill>
                  <a:schemeClr val="tx1"/>
                </a:solidFill>
                <a:latin typeface="+mn-lt"/>
                <a:ea typeface="Geneva" charset="0"/>
                <a:cs typeface="+mn-cs"/>
              </a:rPr>
              <a:t>daly’s</a:t>
            </a:r>
            <a:endParaRPr lang="nl-BE" sz="2600" kern="1200" dirty="0">
              <a:solidFill>
                <a:schemeClr val="tx1"/>
              </a:solidFill>
              <a:latin typeface="+mn-lt"/>
              <a:ea typeface="Geneva" charset="0"/>
              <a:cs typeface="+mn-cs"/>
            </a:endParaRPr>
          </a:p>
          <a:p>
            <a:pPr lvl="1">
              <a:lnSpc>
                <a:spcPct val="170000"/>
              </a:lnSpc>
            </a:pPr>
            <a:r>
              <a:rPr lang="nl-BE" sz="2600" kern="1200" dirty="0">
                <a:solidFill>
                  <a:schemeClr val="tx1"/>
                </a:solidFill>
                <a:latin typeface="+mn-lt"/>
                <a:ea typeface="Geneva" charset="0"/>
                <a:cs typeface="+mn-cs"/>
              </a:rPr>
              <a:t>Borstkanker: 25.000 </a:t>
            </a:r>
            <a:r>
              <a:rPr lang="nl-BE" sz="2600" kern="1200" dirty="0" err="1">
                <a:solidFill>
                  <a:schemeClr val="tx1"/>
                </a:solidFill>
                <a:latin typeface="+mn-lt"/>
                <a:ea typeface="Geneva" charset="0"/>
                <a:cs typeface="+mn-cs"/>
              </a:rPr>
              <a:t>daly’s</a:t>
            </a:r>
            <a:endParaRPr lang="nl-BE" sz="2600" kern="1200" dirty="0">
              <a:solidFill>
                <a:schemeClr val="tx1"/>
              </a:solidFill>
              <a:latin typeface="+mn-lt"/>
              <a:ea typeface="Geneva" charset="0"/>
              <a:cs typeface="+mn-cs"/>
            </a:endParaRPr>
          </a:p>
          <a:p>
            <a:pPr lvl="1">
              <a:lnSpc>
                <a:spcPct val="170000"/>
              </a:lnSpc>
            </a:pPr>
            <a:r>
              <a:rPr lang="nl-BE" sz="1200" kern="1200" dirty="0">
                <a:solidFill>
                  <a:schemeClr val="tx1"/>
                </a:solidFill>
                <a:latin typeface="+mn-lt"/>
                <a:ea typeface="Geneva" charset="0"/>
                <a:cs typeface="+mn-cs"/>
              </a:rPr>
              <a:t>Ziekte van Parkinson: 9.000 </a:t>
            </a:r>
            <a:r>
              <a:rPr lang="nl-BE" sz="1200" kern="1200" dirty="0" err="1">
                <a:solidFill>
                  <a:schemeClr val="tx1"/>
                </a:solidFill>
                <a:latin typeface="+mn-lt"/>
                <a:ea typeface="Geneva" charset="0"/>
                <a:cs typeface="+mn-cs"/>
              </a:rPr>
              <a:t>daly’s</a:t>
            </a:r>
            <a:endParaRPr lang="nl-BE" sz="1200" kern="1200" dirty="0">
              <a:solidFill>
                <a:schemeClr val="tx1"/>
              </a:solidFill>
              <a:latin typeface="+mn-lt"/>
              <a:ea typeface="Geneva" charset="0"/>
              <a:cs typeface="+mn-cs"/>
            </a:endParaRPr>
          </a:p>
          <a:p>
            <a:pPr lvl="1">
              <a:lnSpc>
                <a:spcPct val="170000"/>
              </a:lnSpc>
            </a:pPr>
            <a:r>
              <a:rPr lang="nl-BE" sz="2600" kern="1200" dirty="0">
                <a:solidFill>
                  <a:schemeClr val="tx1"/>
                </a:solidFill>
                <a:latin typeface="+mn-lt"/>
                <a:ea typeface="Geneva" charset="0"/>
                <a:cs typeface="+mn-cs"/>
              </a:rPr>
              <a:t>AIDS: 600 </a:t>
            </a:r>
            <a:r>
              <a:rPr lang="nl-BE" sz="2600" kern="1200" dirty="0" err="1">
                <a:solidFill>
                  <a:schemeClr val="tx1"/>
                </a:solidFill>
                <a:latin typeface="+mn-lt"/>
                <a:ea typeface="Geneva" charset="0"/>
                <a:cs typeface="+mn-cs"/>
              </a:rPr>
              <a:t>daly’s</a:t>
            </a:r>
            <a:endParaRPr lang="nl-BE" sz="2600" kern="1200" dirty="0">
              <a:solidFill>
                <a:schemeClr val="tx1"/>
              </a:solidFill>
              <a:latin typeface="+mn-lt"/>
              <a:ea typeface="Geneva" charset="0"/>
              <a:cs typeface="+mn-cs"/>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7</a:t>
            </a:fld>
            <a:endParaRPr lang="nl-BE"/>
          </a:p>
        </p:txBody>
      </p:sp>
    </p:spTree>
    <p:extLst>
      <p:ext uri="{BB962C8B-B14F-4D97-AF65-F5344CB8AC3E}">
        <p14:creationId xmlns:p14="http://schemas.microsoft.com/office/powerpoint/2010/main" val="258841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b="1" dirty="0"/>
              <a:t>Illustratie van de WHO met een voorstelling van risicofactoren die de GZH beïnvloeden. </a:t>
            </a:r>
          </a:p>
          <a:p>
            <a:pPr>
              <a:defRPr/>
            </a:pPr>
            <a:endParaRPr lang="nl-BE" b="1" dirty="0"/>
          </a:p>
          <a:p>
            <a:pPr>
              <a:defRPr/>
            </a:pPr>
            <a:r>
              <a:rPr lang="nl-BE" b="1" dirty="0"/>
              <a:t>Bronnen van milieuverontreiniging:</a:t>
            </a:r>
          </a:p>
          <a:p>
            <a:pPr marL="171450" indent="-171450">
              <a:buFontTx/>
              <a:buChar char="-"/>
              <a:defRPr/>
            </a:pPr>
            <a:r>
              <a:rPr lang="nl-BE" dirty="0"/>
              <a:t>Luchtverontreiniging zowel </a:t>
            </a:r>
            <a:r>
              <a:rPr lang="nl-BE" u="sng" dirty="0"/>
              <a:t>binnen</a:t>
            </a:r>
            <a:r>
              <a:rPr lang="nl-BE" dirty="0"/>
              <a:t> bv schimmelsporen, VOS, fijn stof, .… als </a:t>
            </a:r>
            <a:r>
              <a:rPr lang="nl-BE" u="sng" dirty="0"/>
              <a:t>buiten</a:t>
            </a:r>
            <a:r>
              <a:rPr lang="nl-BE" dirty="0"/>
              <a:t> NO2, fijn stof (</a:t>
            </a:r>
            <a:r>
              <a:rPr lang="nl-BE" dirty="0" err="1"/>
              <a:t>oa</a:t>
            </a:r>
            <a:r>
              <a:rPr lang="nl-BE" dirty="0"/>
              <a:t>. </a:t>
            </a:r>
            <a:r>
              <a:rPr lang="nl-BE" dirty="0" err="1"/>
              <a:t>PAKs</a:t>
            </a:r>
            <a:r>
              <a:rPr lang="nl-BE" dirty="0"/>
              <a:t>, roetdeeltjes,…)</a:t>
            </a:r>
          </a:p>
          <a:p>
            <a:pPr marL="171450" indent="-171450">
              <a:buFontTx/>
              <a:buChar char="-"/>
              <a:defRPr/>
            </a:pPr>
            <a:r>
              <a:rPr lang="nl-BE" dirty="0"/>
              <a:t>Waterverontreiniging</a:t>
            </a:r>
          </a:p>
          <a:p>
            <a:pPr marL="171450" indent="-171450">
              <a:buFontTx/>
              <a:buChar char="-"/>
              <a:defRPr/>
            </a:pPr>
            <a:r>
              <a:rPr lang="nl-BE" dirty="0"/>
              <a:t>Chemicaliën – de producten die we gebruiken bv. schoonmaakproducten, verven, hygiëneproducten, materialen, … (VOS, </a:t>
            </a:r>
            <a:r>
              <a:rPr lang="nl-BE" dirty="0" err="1"/>
              <a:t>hormoonverstorende</a:t>
            </a:r>
            <a:r>
              <a:rPr lang="nl-BE" dirty="0"/>
              <a:t> stoffen, ‘eeuwige chemicaliën’ zoals stoffen uit </a:t>
            </a:r>
            <a:r>
              <a:rPr lang="nl-BE" dirty="0" err="1"/>
              <a:t>PFASgroep</a:t>
            </a:r>
            <a:r>
              <a:rPr lang="nl-BE" dirty="0"/>
              <a:t> gebruikt om vocht- en vetafstotend te maken….</a:t>
            </a:r>
          </a:p>
          <a:p>
            <a:pPr marL="171450" indent="-171450">
              <a:buFontTx/>
              <a:buChar char="-"/>
              <a:defRPr/>
            </a:pPr>
            <a:r>
              <a:rPr lang="nl-BE" dirty="0"/>
              <a:t>Elektromagnetische straling – nog veel ongekend</a:t>
            </a:r>
          </a:p>
          <a:p>
            <a:pPr marL="171450" indent="-171450">
              <a:buFontTx/>
              <a:buChar char="-"/>
              <a:defRPr/>
            </a:pPr>
            <a:r>
              <a:rPr lang="nl-BE" dirty="0"/>
              <a:t>Geluid</a:t>
            </a:r>
          </a:p>
          <a:p>
            <a:pPr marL="171450" indent="-171450">
              <a:buFontTx/>
              <a:buChar char="-"/>
              <a:defRPr/>
            </a:pPr>
            <a:r>
              <a:rPr lang="nl-BE" dirty="0"/>
              <a:t>Beroepsmatige blootstellingen (bv. aan asbest, fijn stof, …)</a:t>
            </a:r>
          </a:p>
          <a:p>
            <a:pPr marL="171450" indent="-171450">
              <a:buFontTx/>
              <a:buChar char="-"/>
              <a:defRPr/>
            </a:pPr>
            <a:r>
              <a:rPr lang="nl-BE" dirty="0"/>
              <a:t>Landbouw bv. pesticiden op onze voeding, vervuiling van water</a:t>
            </a:r>
          </a:p>
          <a:p>
            <a:pPr marL="171450" indent="-171450">
              <a:buFontTx/>
              <a:buChar char="-"/>
              <a:defRPr/>
            </a:pPr>
            <a:r>
              <a:rPr lang="nl-BE" dirty="0"/>
              <a:t>Bouwmaterialen die we gebruiken voor wegen en gebouwen (VOS)</a:t>
            </a:r>
          </a:p>
          <a:p>
            <a:pPr marL="171450" indent="-171450">
              <a:buFontTx/>
              <a:buChar char="-"/>
              <a:defRPr/>
            </a:pPr>
            <a:r>
              <a:rPr lang="nl-BE" dirty="0"/>
              <a:t>Klimaatverandering bv. warmte, (uitheemse) insecten</a:t>
            </a:r>
          </a:p>
          <a:p>
            <a:pPr marL="171450" indent="-171450">
              <a:buFontTx/>
              <a:buChar char="-"/>
              <a:defRPr/>
            </a:pPr>
            <a:endParaRPr lang="nl-BE" dirty="0"/>
          </a:p>
          <a:p>
            <a:pPr>
              <a:defRPr/>
            </a:pPr>
            <a:r>
              <a:rPr lang="nl-BE" b="1" dirty="0"/>
              <a:t>Grootste impact (wereldwijd):</a:t>
            </a:r>
          </a:p>
          <a:p>
            <a:pPr>
              <a:defRPr/>
            </a:pPr>
            <a:r>
              <a:rPr lang="nl-BE" b="1" dirty="0"/>
              <a:t>- </a:t>
            </a:r>
            <a:r>
              <a:rPr lang="nl-BE" dirty="0"/>
              <a:t>Kinderen onder 5 jaar en volwassenen tussen 50 en 75 jaar.</a:t>
            </a:r>
          </a:p>
          <a:p>
            <a:pPr>
              <a:defRPr/>
            </a:pPr>
            <a:r>
              <a:rPr lang="nl-BE" dirty="0"/>
              <a:t>- Mortaliteit wereldwijd 4,9 miljoen volwassenen/jaar of 1,7 miljoen kinderen/jaar</a:t>
            </a:r>
          </a:p>
        </p:txBody>
      </p:sp>
      <p:sp>
        <p:nvSpPr>
          <p:cNvPr id="4" name="Tijdelijke aanduiding voor dianummer 3"/>
          <p:cNvSpPr>
            <a:spLocks noGrp="1"/>
          </p:cNvSpPr>
          <p:nvPr>
            <p:ph type="sldNum" sz="quarter" idx="5"/>
          </p:nvPr>
        </p:nvSpPr>
        <p:spPr/>
        <p:txBody>
          <a:bodyPr/>
          <a:lstStyle/>
          <a:p>
            <a:fld id="{BB5A7BDF-BF7B-448F-B4FE-C91BE0E858EC}" type="slidenum">
              <a:rPr lang="nl-BE" smtClean="0"/>
              <a:t>8</a:t>
            </a:fld>
            <a:endParaRPr lang="nl-BE"/>
          </a:p>
        </p:txBody>
      </p:sp>
    </p:spTree>
    <p:extLst>
      <p:ext uri="{BB962C8B-B14F-4D97-AF65-F5344CB8AC3E}">
        <p14:creationId xmlns:p14="http://schemas.microsoft.com/office/powerpoint/2010/main" val="178502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a:endParaRPr lang="nl-BE" dirty="0"/>
          </a:p>
          <a:p>
            <a:pPr lvl="1"/>
            <a:r>
              <a:rPr lang="nl-BE" dirty="0"/>
              <a:t>Aandachtsgebieden zoals bv </a:t>
            </a:r>
            <a:r>
              <a:rPr lang="nl-BE" dirty="0" err="1"/>
              <a:t>Umicore</a:t>
            </a:r>
            <a:r>
              <a:rPr lang="nl-BE" dirty="0"/>
              <a:t> te hoge loodwaardes in bloed van kinderen, PFAS-problematiek gestart rond 3M maar nu in heel Vlaanderen door </a:t>
            </a:r>
            <a:r>
              <a:rPr lang="nl-BE" dirty="0" err="1"/>
              <a:t>oa</a:t>
            </a:r>
            <a:r>
              <a:rPr lang="nl-BE" dirty="0"/>
              <a:t> gebruik van PFAS in blusschuim </a:t>
            </a:r>
          </a:p>
          <a:p>
            <a:pPr lvl="1"/>
            <a:r>
              <a:rPr lang="nl-BE" dirty="0"/>
              <a:t>Wat doen de </a:t>
            </a:r>
            <a:r>
              <a:rPr lang="nl-BE" dirty="0" err="1"/>
              <a:t>MMK’s</a:t>
            </a:r>
            <a:r>
              <a:rPr lang="nl-BE" dirty="0"/>
              <a:t>: beantwoorden de vragen van ongeruste burgers, leveren ‘veel gestelde vragen en antwoorden’ voor aanvullingen website, ondersteuning van de gemeentelijke ambtenaren (</a:t>
            </a:r>
            <a:r>
              <a:rPr lang="nl-BE" dirty="0" err="1"/>
              <a:t>oa</a:t>
            </a:r>
            <a:r>
              <a:rPr lang="nl-BE" dirty="0"/>
              <a:t> milieudienst die eveneens vragen van burgers </a:t>
            </a:r>
            <a:r>
              <a:rPr lang="nl-BE" dirty="0" err="1"/>
              <a:t>beantwooordt</a:t>
            </a:r>
            <a:r>
              <a:rPr lang="nl-BE" dirty="0"/>
              <a:t>)</a:t>
            </a:r>
          </a:p>
          <a:p>
            <a:pPr lvl="1"/>
            <a:r>
              <a:rPr lang="nl-BE" sz="1800" dirty="0">
                <a:effectLst/>
                <a:latin typeface="Calibri" panose="020F0502020204030204" pitchFamily="34" charset="0"/>
                <a:ea typeface="Times New Roman" panose="02020603050405020304" pitchFamily="18" charset="0"/>
              </a:rPr>
              <a:t>“Risico-inschatting en -perceptie –correct informeren </a:t>
            </a:r>
            <a:r>
              <a:rPr lang="nl-BE" sz="1800" strike="sngStrike" dirty="0">
                <a:effectLst/>
                <a:latin typeface="Calibri" panose="020F0502020204030204" pitchFamily="34" charset="0"/>
                <a:ea typeface="Times New Roman" panose="02020603050405020304" pitchFamily="18" charset="0"/>
              </a:rPr>
              <a:t>-</a:t>
            </a:r>
            <a:r>
              <a:rPr lang="nl-BE" sz="1800" dirty="0">
                <a:effectLst/>
                <a:latin typeface="Calibri" panose="020F0502020204030204" pitchFamily="34" charset="0"/>
                <a:ea typeface="Times New Roman" panose="02020603050405020304" pitchFamily="18" charset="0"/>
              </a:rPr>
              <a:t> met </a:t>
            </a:r>
            <a:r>
              <a:rPr lang="nl-BE" sz="1800" b="1" dirty="0">
                <a:effectLst/>
                <a:latin typeface="Calibri" panose="020F0502020204030204" pitchFamily="34" charset="0"/>
                <a:ea typeface="Times New Roman" panose="02020603050405020304" pitchFamily="18" charset="0"/>
              </a:rPr>
              <a:t>wetenschappelijke kennis info in volle ontwikkeling</a:t>
            </a:r>
            <a:r>
              <a:rPr lang="nl-BE" sz="1800" dirty="0">
                <a:effectLst/>
                <a:latin typeface="Calibri" panose="020F0502020204030204" pitchFamily="34" charset="0"/>
                <a:ea typeface="Times New Roman" panose="02020603050405020304" pitchFamily="18" charset="0"/>
              </a:rPr>
              <a:t>.</a:t>
            </a:r>
            <a:endParaRPr lang="nl-BE" dirty="0"/>
          </a:p>
          <a:p>
            <a:pPr lvl="1"/>
            <a:r>
              <a:rPr lang="nl-BE" dirty="0"/>
              <a:t>Een voorbeeld uit de </a:t>
            </a:r>
            <a:r>
              <a:rPr lang="nl-BE" dirty="0" err="1"/>
              <a:t>pfas</a:t>
            </a:r>
            <a:r>
              <a:rPr lang="nl-BE" dirty="0"/>
              <a:t>-mailbox waar vragen van burgers binnenkomen dat duidelijk maakt dat mensen risico’s soms totaal verkeerd inschatten: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dirty="0" err="1"/>
              <a:t>Vb</a:t>
            </a:r>
            <a:r>
              <a:rPr lang="nl-BE" dirty="0"/>
              <a:t> Zwijndrecht: vraag van vrouw ‘hoeveweekend met </a:t>
            </a:r>
            <a:r>
              <a:rPr lang="nl-BE" dirty="0" err="1"/>
              <a:t>familie’</a:t>
            </a:r>
            <a:r>
              <a:rPr lang="nl-BE" dirty="0"/>
              <a:t> – daar tegenover staat dan een man die zegt ‘haha, FAVV stelt dat er geen probleem is voor de consumptie van landbouwproducten van de professionele landbouwers dus ik kan opnieuw mijn eigen groenten </a:t>
            </a:r>
          </a:p>
          <a:p>
            <a:pPr lvl="1"/>
            <a:endParaRPr lang="nl-BE" dirty="0"/>
          </a:p>
          <a:p>
            <a:pPr lvl="1"/>
            <a:endParaRPr lang="nl-BE" dirty="0"/>
          </a:p>
          <a:p>
            <a:pPr lvl="1"/>
            <a:r>
              <a:rPr lang="nl-BE" dirty="0"/>
              <a:t>Eerstelijnszones met info voor artsen en apothekers – info gestuurd, artsen kunnen met vragen terecht bij ons. Bv als patiënt/deelnemer aan bloedonderzoek –resultaten bekend in oktober – hoge </a:t>
            </a:r>
            <a:r>
              <a:rPr lang="nl-BE" dirty="0" err="1"/>
              <a:t>PFASwaarden</a:t>
            </a:r>
            <a:r>
              <a:rPr lang="nl-BE" dirty="0"/>
              <a:t> zou hebben, wat kan dan best onderzocht worden: Nu is bekend dat vooral gevolgen heeft voor de immuniteit, cholesterolwaarden,  zie info </a:t>
            </a:r>
            <a:r>
              <a:rPr lang="nl-BE" dirty="0" err="1"/>
              <a:t>dr</a:t>
            </a:r>
            <a:r>
              <a:rPr lang="nl-BE" dirty="0"/>
              <a:t> Hilde VM AZG en ook website </a:t>
            </a:r>
          </a:p>
          <a:p>
            <a:pPr lvl="1"/>
            <a:endParaRPr lang="nl-BE" dirty="0"/>
          </a:p>
          <a:p>
            <a:endParaRPr lang="nl-BE" dirty="0"/>
          </a:p>
          <a:p>
            <a:endParaRPr lang="nl-BE" dirty="0"/>
          </a:p>
          <a:p>
            <a:r>
              <a:rPr lang="nl-BE" dirty="0"/>
              <a:t>Blusschuim oefenterreinen brandweer, op plaatsen met zware meestal industriële branden waar </a:t>
            </a:r>
            <a:r>
              <a:rPr lang="nl-BE" dirty="0" err="1"/>
              <a:t>beblust</a:t>
            </a:r>
            <a:r>
              <a:rPr lang="nl-BE" dirty="0"/>
              <a:t> is met PFAS-houdend schuim; maar ook in Willebroek – oude terreinen papierfabriek waarop nieuwe woningen zijn gezet (wel deels sanering minerale verontreinigingen, niet voor PFAS.</a:t>
            </a:r>
          </a:p>
          <a:p>
            <a:endParaRPr lang="nl-BE" dirty="0"/>
          </a:p>
          <a:p>
            <a:r>
              <a:rPr lang="nl-BE" dirty="0"/>
              <a:t>- Ondersteuning van de Vlaamse opdrachthouder die ploeg </a:t>
            </a:r>
            <a:r>
              <a:rPr lang="nl-BE" dirty="0" err="1"/>
              <a:t>coordineert</a:t>
            </a:r>
            <a:r>
              <a:rPr lang="nl-BE" dirty="0"/>
              <a:t> van verschillende overheidsdiensten , expertisegroepen (</a:t>
            </a:r>
            <a:r>
              <a:rPr lang="nl-BE" dirty="0" err="1"/>
              <a:t>oa</a:t>
            </a:r>
            <a:r>
              <a:rPr lang="nl-BE" dirty="0"/>
              <a:t> ook hier weer Vito, PIH</a:t>
            </a:r>
          </a:p>
        </p:txBody>
      </p:sp>
      <p:sp>
        <p:nvSpPr>
          <p:cNvPr id="4" name="Tijdelijke aanduiding voor dianummer 3"/>
          <p:cNvSpPr>
            <a:spLocks noGrp="1"/>
          </p:cNvSpPr>
          <p:nvPr>
            <p:ph type="sldNum" sz="quarter" idx="5"/>
          </p:nvPr>
        </p:nvSpPr>
        <p:spPr/>
        <p:txBody>
          <a:bodyPr/>
          <a:lstStyle/>
          <a:p>
            <a:fld id="{98E4ECEB-2FE2-4E09-AC25-142F4EC2CBCE}" type="slidenum">
              <a:rPr lang="nl-BE" smtClean="0"/>
              <a:t>9</a:t>
            </a:fld>
            <a:endParaRPr lang="nl-BE"/>
          </a:p>
        </p:txBody>
      </p:sp>
    </p:spTree>
    <p:extLst>
      <p:ext uri="{BB962C8B-B14F-4D97-AF65-F5344CB8AC3E}">
        <p14:creationId xmlns:p14="http://schemas.microsoft.com/office/powerpoint/2010/main" val="327488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defRPr/>
            </a:pPr>
            <a:r>
              <a:rPr lang="nl-BE" dirty="0"/>
              <a:t>Uit heel wat onderzoek</a:t>
            </a:r>
            <a:r>
              <a:rPr lang="nl-BE" baseline="0" dirty="0"/>
              <a:t> op risicoperceptie blijken heel vaak dezelfde factoren terug te keren.</a:t>
            </a:r>
          </a:p>
          <a:p>
            <a:pPr marL="0" indent="0">
              <a:buFontTx/>
              <a:buNone/>
              <a:defRPr/>
            </a:pPr>
            <a:endParaRPr lang="nl-BE" dirty="0"/>
          </a:p>
          <a:p>
            <a:pPr marL="0" indent="0">
              <a:buFontTx/>
              <a:buNone/>
              <a:defRPr/>
            </a:pPr>
            <a:r>
              <a:rPr lang="nl-BE" dirty="0"/>
              <a:t>Het</a:t>
            </a:r>
            <a:r>
              <a:rPr lang="nl-BE" baseline="0" dirty="0"/>
              <a:t> gevolg is dat in de praktijk vaak een d</a:t>
            </a:r>
            <a:r>
              <a:rPr lang="nl-BE" dirty="0"/>
              <a:t>iscrepantie ontstaat tussen: </a:t>
            </a:r>
          </a:p>
          <a:p>
            <a:pPr marL="628650" lvl="1" indent="-171450">
              <a:buFontTx/>
              <a:buChar char="-"/>
              <a:defRPr/>
            </a:pPr>
            <a:r>
              <a:rPr lang="nl-BE" dirty="0"/>
              <a:t>Waar ‘burgers’ zich ongerust over maken</a:t>
            </a:r>
          </a:p>
          <a:p>
            <a:pPr marL="628650" lvl="1" indent="-171450">
              <a:buFontTx/>
              <a:buChar char="-"/>
              <a:defRPr/>
            </a:pPr>
            <a:r>
              <a:rPr lang="nl-BE" dirty="0"/>
              <a:t>Wat ‘wetenschappelijk gezien’ het grootste risico is, zoals de</a:t>
            </a:r>
            <a:r>
              <a:rPr lang="nl-BE" baseline="0" dirty="0"/>
              <a:t> k</a:t>
            </a:r>
            <a:r>
              <a:rPr lang="nl-BE" dirty="0"/>
              <a:t>lassieke risicofactoren: roken, obesitas, enz.   </a:t>
            </a:r>
          </a:p>
          <a:p>
            <a:pPr>
              <a:defRPr/>
            </a:pPr>
            <a:endParaRPr lang="nl-BE" b="1" dirty="0"/>
          </a:p>
          <a:p>
            <a:pPr>
              <a:defRPr/>
            </a:pPr>
            <a:r>
              <a:rPr lang="nl-BE" b="0" dirty="0"/>
              <a:t>Heel wat mensen veel ongeruster</a:t>
            </a:r>
            <a:r>
              <a:rPr lang="nl-BE" b="0" baseline="0" dirty="0"/>
              <a:t> zijn over gezondheidseffecten van gsm-masten, hoogspanningslijnen dan bijvoorbeeld </a:t>
            </a:r>
            <a:r>
              <a:rPr lang="nl-BE" b="0" dirty="0"/>
              <a:t>fijn stof en geluid (en ook gsm-toestellen). </a:t>
            </a:r>
          </a:p>
          <a:p>
            <a:pPr>
              <a:defRPr/>
            </a:pPr>
            <a:endParaRPr lang="nl-BE" b="0" dirty="0"/>
          </a:p>
          <a:p>
            <a:pPr>
              <a:defRPr/>
            </a:pPr>
            <a:r>
              <a:rPr lang="nl-NL" b="0" dirty="0"/>
              <a:t>Een</a:t>
            </a:r>
            <a:r>
              <a:rPr lang="nl-NL" b="0" baseline="0" dirty="0"/>
              <a:t> belangrijke taak binnen de medische milieukunde is dan ook er voor te zorgen dat mensen de gezondheidsrisico’s van milieufactoren beter kunnen kaderen en daar dan zelf ook zoveel mogelijk op inspelen.</a:t>
            </a:r>
          </a:p>
          <a:p>
            <a:pPr>
              <a:defRPr/>
            </a:pPr>
            <a:endParaRPr lang="nl-NL" b="1" baseline="0" dirty="0"/>
          </a:p>
          <a:p>
            <a:endParaRPr lang="nl-BE" dirty="0"/>
          </a:p>
        </p:txBody>
      </p:sp>
      <p:sp>
        <p:nvSpPr>
          <p:cNvPr id="4" name="Tijdelijke aanduiding voor dianummer 3"/>
          <p:cNvSpPr>
            <a:spLocks noGrp="1"/>
          </p:cNvSpPr>
          <p:nvPr>
            <p:ph type="sldNum" sz="quarter" idx="5"/>
          </p:nvPr>
        </p:nvSpPr>
        <p:spPr/>
        <p:txBody>
          <a:bodyPr/>
          <a:lstStyle/>
          <a:p>
            <a:fld id="{BB5A7BDF-BF7B-448F-B4FE-C91BE0E858EC}" type="slidenum">
              <a:rPr lang="nl-BE" smtClean="0"/>
              <a:t>10</a:t>
            </a:fld>
            <a:endParaRPr lang="nl-BE"/>
          </a:p>
        </p:txBody>
      </p:sp>
    </p:spTree>
    <p:extLst>
      <p:ext uri="{BB962C8B-B14F-4D97-AF65-F5344CB8AC3E}">
        <p14:creationId xmlns:p14="http://schemas.microsoft.com/office/powerpoint/2010/main" val="3189151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ot - zonder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28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 tekst (themafoto gro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3" y="1378856"/>
            <a:ext cx="5070291"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13" name="Afbeelding 12">
            <a:extLst>
              <a:ext uri="{FF2B5EF4-FFF2-40B4-BE49-F238E27FC236}">
                <a16:creationId xmlns:a16="http://schemas.microsoft.com/office/drawing/2014/main" id="{A7E28150-3412-4238-B47C-0BD037D523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5580" y="1069015"/>
            <a:ext cx="5578220" cy="5578220"/>
          </a:xfrm>
          <a:prstGeom prst="flowChartConnector">
            <a:avLst/>
          </a:prstGeom>
        </p:spPr>
      </p:pic>
    </p:spTree>
    <p:extLst>
      <p:ext uri="{BB962C8B-B14F-4D97-AF65-F5344CB8AC3E}">
        <p14:creationId xmlns:p14="http://schemas.microsoft.com/office/powerpoint/2010/main" val="3749073942"/>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DF5F15E-25D9-41E9-9E2E-905A0B28AA09}"/>
              </a:ext>
            </a:extLst>
          </p:cNvPr>
          <p:cNvSpPr>
            <a:spLocks noGrp="1"/>
          </p:cNvSpPr>
          <p:nvPr>
            <p:ph type="body" idx="1" hasCustomPrompt="1"/>
          </p:nvPr>
        </p:nvSpPr>
        <p:spPr>
          <a:xfrm>
            <a:off x="550864" y="1342345"/>
            <a:ext cx="5446712"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 A</a:t>
            </a:r>
          </a:p>
        </p:txBody>
      </p:sp>
      <p:sp>
        <p:nvSpPr>
          <p:cNvPr id="4" name="Tijdelijke aanduiding voor inhoud 3">
            <a:extLst>
              <a:ext uri="{FF2B5EF4-FFF2-40B4-BE49-F238E27FC236}">
                <a16:creationId xmlns:a16="http://schemas.microsoft.com/office/drawing/2014/main" id="{011F892C-109D-4A38-98B7-11FD2ADB2623}"/>
              </a:ext>
            </a:extLst>
          </p:cNvPr>
          <p:cNvSpPr>
            <a:spLocks noGrp="1"/>
          </p:cNvSpPr>
          <p:nvPr>
            <p:ph sz="half" idx="2"/>
          </p:nvPr>
        </p:nvSpPr>
        <p:spPr>
          <a:xfrm>
            <a:off x="550864" y="2082572"/>
            <a:ext cx="5446712" cy="4318227"/>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a:extLst>
              <a:ext uri="{FF2B5EF4-FFF2-40B4-BE49-F238E27FC236}">
                <a16:creationId xmlns:a16="http://schemas.microsoft.com/office/drawing/2014/main" id="{E892D2A8-3D04-4CC4-BC2E-4F0165FBF31E}"/>
              </a:ext>
            </a:extLst>
          </p:cNvPr>
          <p:cNvSpPr>
            <a:spLocks noGrp="1"/>
          </p:cNvSpPr>
          <p:nvPr>
            <p:ph type="body" sz="quarter" idx="3" hasCustomPrompt="1"/>
          </p:nvPr>
        </p:nvSpPr>
        <p:spPr>
          <a:xfrm>
            <a:off x="6172200" y="1342345"/>
            <a:ext cx="5183188" cy="5735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 B</a:t>
            </a:r>
          </a:p>
        </p:txBody>
      </p:sp>
      <p:sp>
        <p:nvSpPr>
          <p:cNvPr id="6" name="Tijdelijke aanduiding voor inhoud 5">
            <a:extLst>
              <a:ext uri="{FF2B5EF4-FFF2-40B4-BE49-F238E27FC236}">
                <a16:creationId xmlns:a16="http://schemas.microsoft.com/office/drawing/2014/main" id="{BE193025-4D6E-46F3-87E9-2BE2EF483D58}"/>
              </a:ext>
            </a:extLst>
          </p:cNvPr>
          <p:cNvSpPr>
            <a:spLocks noGrp="1"/>
          </p:cNvSpPr>
          <p:nvPr>
            <p:ph sz="quarter" idx="4"/>
          </p:nvPr>
        </p:nvSpPr>
        <p:spPr>
          <a:xfrm>
            <a:off x="6172200" y="2082573"/>
            <a:ext cx="5183188" cy="4318226"/>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2529144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82F1D-81AA-4440-95C0-4ED1330B0F12}"/>
              </a:ext>
            </a:extLst>
          </p:cNvPr>
          <p:cNvSpPr>
            <a:spLocks noGrp="1"/>
          </p:cNvSpPr>
          <p:nvPr>
            <p:ph type="title" hasCustomPrompt="1"/>
          </p:nvPr>
        </p:nvSpPr>
        <p:spPr>
          <a:xfrm>
            <a:off x="550863" y="533178"/>
            <a:ext cx="10802937" cy="646331"/>
          </a:xfrm>
        </p:spPr>
        <p:txBody>
          <a:bodyPr>
            <a:spAutoFit/>
          </a:bodyPr>
          <a:lstStyle>
            <a:lvl1pPr>
              <a:defRPr>
                <a:solidFill>
                  <a:schemeClr val="tx1"/>
                </a:solidFill>
              </a:defRPr>
            </a:lvl1pPr>
          </a:lstStyle>
          <a:p>
            <a:r>
              <a:rPr lang="nl-NL" dirty="0"/>
              <a:t>Titel</a:t>
            </a:r>
          </a:p>
        </p:txBody>
      </p:sp>
      <p:sp>
        <p:nvSpPr>
          <p:cNvPr id="3" name="Tijdelijke aanduiding voor afbeelding 2">
            <a:extLst>
              <a:ext uri="{FF2B5EF4-FFF2-40B4-BE49-F238E27FC236}">
                <a16:creationId xmlns:a16="http://schemas.microsoft.com/office/drawing/2014/main" id="{8EC4B7B1-2F7C-470C-B267-B1946BD7F59C}"/>
              </a:ext>
            </a:extLst>
          </p:cNvPr>
          <p:cNvSpPr>
            <a:spLocks noGrp="1"/>
          </p:cNvSpPr>
          <p:nvPr>
            <p:ph type="pic" sz="quarter" idx="10"/>
          </p:nvPr>
        </p:nvSpPr>
        <p:spPr>
          <a:xfrm>
            <a:off x="550863" y="1117599"/>
            <a:ext cx="10044112" cy="5235575"/>
          </a:xfrm>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1579553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FE9EC0F-8908-4F14-B45B-7FB909F9CC84}"/>
              </a:ext>
            </a:extLst>
          </p:cNvPr>
          <p:cNvSpPr>
            <a:spLocks noGrp="1"/>
          </p:cNvSpPr>
          <p:nvPr>
            <p:ph type="pic" sz="quarter" idx="10"/>
          </p:nvPr>
        </p:nvSpPr>
        <p:spPr>
          <a:xfrm>
            <a:off x="550863" y="519113"/>
            <a:ext cx="10044112" cy="5834062"/>
          </a:xfrm>
        </p:spPr>
        <p:txBody>
          <a:bodyPr>
            <a:normAutofit/>
          </a:bodyPr>
          <a:lstStyle>
            <a:lvl1pPr marL="0" indent="0">
              <a:buNone/>
              <a:defRPr sz="4000"/>
            </a:lvl1pPr>
          </a:lstStyle>
          <a:p>
            <a:r>
              <a:rPr lang="nl-NL"/>
              <a:t>Klik op het pictogram als u een afbeelding wilt toevoegen</a:t>
            </a:r>
            <a:endParaRPr lang="nl-BE" dirty="0"/>
          </a:p>
        </p:txBody>
      </p:sp>
    </p:spTree>
    <p:extLst>
      <p:ext uri="{BB962C8B-B14F-4D97-AF65-F5344CB8AC3E}">
        <p14:creationId xmlns:p14="http://schemas.microsoft.com/office/powerpoint/2010/main" val="276558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afbeelding 2">
            <a:extLst>
              <a:ext uri="{FF2B5EF4-FFF2-40B4-BE49-F238E27FC236}">
                <a16:creationId xmlns:a16="http://schemas.microsoft.com/office/drawing/2014/main" id="{FECC4649-AD20-4589-8ADD-933891CEF7E0}"/>
              </a:ext>
            </a:extLst>
          </p:cNvPr>
          <p:cNvSpPr>
            <a:spLocks noGrp="1"/>
          </p:cNvSpPr>
          <p:nvPr>
            <p:ph type="pic" sz="quarter" idx="10"/>
          </p:nvPr>
        </p:nvSpPr>
        <p:spPr>
          <a:xfrm>
            <a:off x="550863" y="519113"/>
            <a:ext cx="11157228" cy="5834062"/>
          </a:xfrm>
        </p:spPr>
        <p:txBody>
          <a:bodyPr>
            <a:normAutofit/>
          </a:bodyPr>
          <a:lstStyle>
            <a:lvl1pPr marL="0" indent="0">
              <a:buNone/>
              <a:defRPr sz="4000"/>
            </a:lvl1pPr>
          </a:lstStyle>
          <a:p>
            <a:r>
              <a:rPr lang="nl-NL"/>
              <a:t>Klik op het pictogram als u een afbeelding wilt toevoegen</a:t>
            </a:r>
            <a:endParaRPr lang="nl-BE" dirty="0"/>
          </a:p>
        </p:txBody>
      </p:sp>
    </p:spTree>
    <p:extLst>
      <p:ext uri="{BB962C8B-B14F-4D97-AF65-F5344CB8AC3E}">
        <p14:creationId xmlns:p14="http://schemas.microsoft.com/office/powerpoint/2010/main" val="369325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blanco (meerdere afbeelding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0863" y="533178"/>
            <a:ext cx="10802937" cy="646331"/>
          </a:xfrm>
        </p:spPr>
        <p:txBody>
          <a:bodyPr>
            <a:spAutoFit/>
          </a:bodyPr>
          <a:lstStyle>
            <a:lvl1pPr>
              <a:defRPr>
                <a:solidFill>
                  <a:srgbClr val="32AFAA"/>
                </a:solidFill>
              </a:defRPr>
            </a:lvl1pPr>
          </a:lstStyle>
          <a:p>
            <a:r>
              <a:rPr lang="nl-NL" dirty="0"/>
              <a:t>Meerdere afbeeldingen</a:t>
            </a:r>
            <a:endParaRPr lang="nl-BE" dirty="0"/>
          </a:p>
        </p:txBody>
      </p:sp>
    </p:spTree>
    <p:extLst>
      <p:ext uri="{BB962C8B-B14F-4D97-AF65-F5344CB8AC3E}">
        <p14:creationId xmlns:p14="http://schemas.microsoft.com/office/powerpoint/2010/main" val="417956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15D27ADF-7D31-4591-A5DE-063DCA7FD268}"/>
              </a:ext>
            </a:extLst>
          </p:cNvPr>
          <p:cNvSpPr>
            <a:spLocks noGrp="1"/>
          </p:cNvSpPr>
          <p:nvPr>
            <p:ph type="body" sz="quarter" idx="10" hasCustomPrompt="1"/>
          </p:nvPr>
        </p:nvSpPr>
        <p:spPr>
          <a:xfrm>
            <a:off x="2319637" y="2303278"/>
            <a:ext cx="8445774" cy="590931"/>
          </a:xfrm>
        </p:spPr>
        <p:txBody>
          <a:bodyPr wrap="square" anchor="b" anchorCtr="0">
            <a:spAutoFit/>
          </a:bodyPr>
          <a:lstStyle>
            <a:lvl1pPr marL="0" indent="0">
              <a:buNone/>
              <a:defRPr sz="3600">
                <a:latin typeface="Trebuchet MS" panose="020B0603020202020204" pitchFamily="34" charset="0"/>
              </a:defRPr>
            </a:lvl1pPr>
          </a:lstStyle>
          <a:p>
            <a:pPr lvl="0"/>
            <a:r>
              <a:rPr lang="nl-BE" dirty="0"/>
              <a:t>1 OF 2 REGELS TEKST</a:t>
            </a:r>
          </a:p>
        </p:txBody>
      </p:sp>
      <p:sp>
        <p:nvSpPr>
          <p:cNvPr id="11" name="Tijdelijke aanduiding voor tekst 9">
            <a:extLst>
              <a:ext uri="{FF2B5EF4-FFF2-40B4-BE49-F238E27FC236}">
                <a16:creationId xmlns:a16="http://schemas.microsoft.com/office/drawing/2014/main" id="{4ED6BF4C-0ED7-4B3C-931F-86B531D0BBAB}"/>
              </a:ext>
            </a:extLst>
          </p:cNvPr>
          <p:cNvSpPr>
            <a:spLocks noGrp="1"/>
          </p:cNvSpPr>
          <p:nvPr>
            <p:ph type="body" sz="quarter" idx="11" hasCustomPrompt="1"/>
          </p:nvPr>
        </p:nvSpPr>
        <p:spPr>
          <a:xfrm>
            <a:off x="2319637" y="2848826"/>
            <a:ext cx="8445773" cy="775597"/>
          </a:xfrm>
        </p:spPr>
        <p:txBody>
          <a:bodyPr wrap="square" anchor="t" anchorCtr="0">
            <a:spAutoFit/>
          </a:bodyPr>
          <a:lstStyle>
            <a:lvl1pPr marL="0" indent="0">
              <a:buNone/>
              <a:defRPr sz="4800" baseline="0">
                <a:solidFill>
                  <a:srgbClr val="32AFAA"/>
                </a:solidFill>
                <a:latin typeface="Gizmo" panose="00000400000000000000" pitchFamily="2" charset="0"/>
              </a:defRPr>
            </a:lvl1pPr>
          </a:lstStyle>
          <a:p>
            <a:pPr lvl="0"/>
            <a:r>
              <a:rPr lang="nl-BE" dirty="0"/>
              <a:t>Uitgelichte woorden in </a:t>
            </a:r>
            <a:r>
              <a:rPr lang="nl-BE" dirty="0" err="1"/>
              <a:t>Gizmo</a:t>
            </a:r>
            <a:r>
              <a:rPr lang="nl-BE" dirty="0"/>
              <a:t> 48</a:t>
            </a:r>
          </a:p>
        </p:txBody>
      </p:sp>
      <p:sp>
        <p:nvSpPr>
          <p:cNvPr id="12" name="Tijdelijke aanduiding voor tekst 9">
            <a:extLst>
              <a:ext uri="{FF2B5EF4-FFF2-40B4-BE49-F238E27FC236}">
                <a16:creationId xmlns:a16="http://schemas.microsoft.com/office/drawing/2014/main" id="{ADD121F2-2AE7-49D9-AACE-D788245F5334}"/>
              </a:ext>
            </a:extLst>
          </p:cNvPr>
          <p:cNvSpPr>
            <a:spLocks noGrp="1"/>
          </p:cNvSpPr>
          <p:nvPr>
            <p:ph type="body" sz="quarter" idx="12" hasCustomPrompt="1"/>
          </p:nvPr>
        </p:nvSpPr>
        <p:spPr>
          <a:xfrm>
            <a:off x="2319637" y="3499097"/>
            <a:ext cx="8445773" cy="590931"/>
          </a:xfrm>
        </p:spPr>
        <p:txBody>
          <a:bodyPr wrap="square" anchor="t" anchorCtr="0">
            <a:spAutoFit/>
          </a:bodyPr>
          <a:lstStyle>
            <a:lvl1pPr marL="0" indent="0">
              <a:buNone/>
              <a:defRPr sz="3600">
                <a:latin typeface="Trebuchet MS" panose="020B0603020202020204" pitchFamily="34" charset="0"/>
              </a:defRPr>
            </a:lvl1pPr>
          </a:lstStyle>
          <a:p>
            <a:pPr lvl="0"/>
            <a:r>
              <a:rPr lang="nl-BE" dirty="0"/>
              <a:t>1 OF 2 REGELS TEKST</a:t>
            </a:r>
          </a:p>
        </p:txBody>
      </p:sp>
    </p:spTree>
    <p:extLst>
      <p:ext uri="{BB962C8B-B14F-4D97-AF65-F5344CB8AC3E}">
        <p14:creationId xmlns:p14="http://schemas.microsoft.com/office/powerpoint/2010/main" val="3330264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Titel + tekst + afbeelding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solidFill>
                  <a:srgbClr val="32AFAA"/>
                </a:solidFill>
              </a:defRPr>
            </a:lvl1pPr>
          </a:lstStyle>
          <a:p>
            <a:r>
              <a:rPr lang="nl-NL" dirty="0"/>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26348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Titel + tekst + afbeeld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BA2EE-478C-43CE-A46C-9694BEF6F1A4}"/>
              </a:ext>
            </a:extLst>
          </p:cNvPr>
          <p:cNvSpPr>
            <a:spLocks noGrp="1"/>
          </p:cNvSpPr>
          <p:nvPr>
            <p:ph type="title" hasCustomPrompt="1"/>
          </p:nvPr>
        </p:nvSpPr>
        <p:spPr>
          <a:xfrm>
            <a:off x="550863" y="532020"/>
            <a:ext cx="10978118" cy="646331"/>
          </a:xfrm>
        </p:spPr>
        <p:txBody>
          <a:bodyPr anchor="b">
            <a:spAutoFit/>
          </a:bodyPr>
          <a:lstStyle>
            <a:lvl1pPr>
              <a:defRPr sz="4000">
                <a:solidFill>
                  <a:srgbClr val="32AFAA"/>
                </a:solidFill>
              </a:defRPr>
            </a:lvl1pPr>
          </a:lstStyle>
          <a:p>
            <a:r>
              <a:rPr lang="nl-NL" dirty="0"/>
              <a:t>Titel</a:t>
            </a:r>
          </a:p>
        </p:txBody>
      </p:sp>
      <p:sp>
        <p:nvSpPr>
          <p:cNvPr id="3" name="Tijdelijke aanduiding voor afbeelding 2">
            <a:extLst>
              <a:ext uri="{FF2B5EF4-FFF2-40B4-BE49-F238E27FC236}">
                <a16:creationId xmlns:a16="http://schemas.microsoft.com/office/drawing/2014/main" id="{5481E72F-BD30-4821-A846-5787435D1409}"/>
              </a:ext>
            </a:extLst>
          </p:cNvPr>
          <p:cNvSpPr>
            <a:spLocks noGrp="1"/>
          </p:cNvSpPr>
          <p:nvPr>
            <p:ph type="pic" idx="1"/>
          </p:nvPr>
        </p:nvSpPr>
        <p:spPr>
          <a:xfrm>
            <a:off x="4881531" y="1263191"/>
            <a:ext cx="6647450" cy="5109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432D0CE-CB57-482C-9EED-8364BFF9AA8D}"/>
              </a:ext>
            </a:extLst>
          </p:cNvPr>
          <p:cNvSpPr>
            <a:spLocks noGrp="1"/>
          </p:cNvSpPr>
          <p:nvPr>
            <p:ph type="body" sz="half" idx="2"/>
          </p:nvPr>
        </p:nvSpPr>
        <p:spPr>
          <a:xfrm>
            <a:off x="550863" y="1263191"/>
            <a:ext cx="3932237" cy="5109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236119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ot met signat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04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 onder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D92FDAEA-8FDD-4190-97BE-86F1B31C58E4}"/>
              </a:ext>
            </a:extLst>
          </p:cNvPr>
          <p:cNvSpPr>
            <a:spLocks noGrp="1"/>
          </p:cNvSpPr>
          <p:nvPr>
            <p:ph sz="quarter" idx="10" hasCustomPrompt="1"/>
          </p:nvPr>
        </p:nvSpPr>
        <p:spPr>
          <a:xfrm>
            <a:off x="550863" y="1016001"/>
            <a:ext cx="9677400" cy="2075992"/>
          </a:xfrm>
        </p:spPr>
        <p:txBody>
          <a:bodyPr anchor="b" anchorCtr="0">
            <a:normAutofit/>
          </a:bodyPr>
          <a:lstStyle>
            <a:lvl1pPr marL="0" indent="0" algn="ctr">
              <a:buNone/>
              <a:defRPr sz="5000">
                <a:solidFill>
                  <a:schemeClr val="bg1"/>
                </a:solidFill>
              </a:defRPr>
            </a:lvl1pPr>
          </a:lstStyle>
          <a:p>
            <a:pPr lvl="0"/>
            <a:r>
              <a:rPr lang="nl-NL" dirty="0"/>
              <a:t>TITEL</a:t>
            </a:r>
            <a:endParaRPr lang="nl-BE" dirty="0"/>
          </a:p>
        </p:txBody>
      </p:sp>
      <p:sp>
        <p:nvSpPr>
          <p:cNvPr id="9" name="Tijdelijke aanduiding voor tekst 8">
            <a:extLst>
              <a:ext uri="{FF2B5EF4-FFF2-40B4-BE49-F238E27FC236}">
                <a16:creationId xmlns:a16="http://schemas.microsoft.com/office/drawing/2014/main" id="{4CF3178D-4030-486F-8522-2C61453848B6}"/>
              </a:ext>
            </a:extLst>
          </p:cNvPr>
          <p:cNvSpPr>
            <a:spLocks noGrp="1"/>
          </p:cNvSpPr>
          <p:nvPr>
            <p:ph type="body" sz="quarter" idx="11" hasCustomPrompt="1"/>
          </p:nvPr>
        </p:nvSpPr>
        <p:spPr>
          <a:xfrm>
            <a:off x="550863" y="3091993"/>
            <a:ext cx="9677400" cy="1564145"/>
          </a:xfrm>
        </p:spPr>
        <p:txBody>
          <a:bodyPr/>
          <a:lstStyle>
            <a:lvl1pPr marL="0" indent="0" algn="ctr">
              <a:buNone/>
              <a:defRPr>
                <a:solidFill>
                  <a:schemeClr val="bg1"/>
                </a:solidFill>
              </a:defRPr>
            </a:lvl1pPr>
            <a:lvl2pPr algn="ctr">
              <a:defRPr/>
            </a:lvl2pPr>
            <a:lvl3pPr algn="ctr">
              <a:defRPr/>
            </a:lvl3pPr>
            <a:lvl4pPr algn="ctr">
              <a:defRPr/>
            </a:lvl4pPr>
            <a:lvl5pPr algn="ctr">
              <a:defRPr/>
            </a:lvl5pPr>
          </a:lstStyle>
          <a:p>
            <a:pPr lvl="0"/>
            <a:r>
              <a:rPr lang="nl-BE" dirty="0"/>
              <a:t>Ondertitel</a:t>
            </a:r>
          </a:p>
        </p:txBody>
      </p:sp>
    </p:spTree>
    <p:extLst>
      <p:ext uri="{BB962C8B-B14F-4D97-AF65-F5344CB8AC3E}">
        <p14:creationId xmlns:p14="http://schemas.microsoft.com/office/powerpoint/2010/main" val="2793341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ot -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1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ussen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B2D5E-682D-465B-A1D8-C21C8E12DDE2}"/>
              </a:ext>
            </a:extLst>
          </p:cNvPr>
          <p:cNvSpPr>
            <a:spLocks noGrp="1"/>
          </p:cNvSpPr>
          <p:nvPr>
            <p:ph type="title"/>
          </p:nvPr>
        </p:nvSpPr>
        <p:spPr>
          <a:xfrm>
            <a:off x="550863" y="1709738"/>
            <a:ext cx="10796587" cy="2852737"/>
          </a:xfrm>
        </p:spPr>
        <p:txBody>
          <a:bodyPr anchor="b"/>
          <a:lstStyle>
            <a:lvl1pPr>
              <a:defRPr sz="6000">
                <a:solidFill>
                  <a:srgbClr val="32AFAA"/>
                </a:solidFill>
              </a:defRPr>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A1C380F5-506E-4619-B550-9D9FAFB6E885}"/>
              </a:ext>
            </a:extLst>
          </p:cNvPr>
          <p:cNvSpPr>
            <a:spLocks noGrp="1"/>
          </p:cNvSpPr>
          <p:nvPr>
            <p:ph type="body" idx="1"/>
          </p:nvPr>
        </p:nvSpPr>
        <p:spPr>
          <a:xfrm>
            <a:off x="550863" y="4589463"/>
            <a:ext cx="107965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38784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 tek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16134827"/>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ks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110148071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kst (boll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3098626967"/>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kst (kwartb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7FCA90-8C40-4D78-AE48-257B198B7CBF}"/>
              </a:ext>
            </a:extLst>
          </p:cNvPr>
          <p:cNvSpPr>
            <a:spLocks noGrp="1"/>
          </p:cNvSpPr>
          <p:nvPr>
            <p:ph idx="1"/>
          </p:nvPr>
        </p:nvSpPr>
        <p:spPr>
          <a:xfrm>
            <a:off x="550862" y="1378856"/>
            <a:ext cx="10802937"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1">
            <a:extLst>
              <a:ext uri="{FF2B5EF4-FFF2-40B4-BE49-F238E27FC236}">
                <a16:creationId xmlns:a16="http://schemas.microsoft.com/office/drawing/2014/main" id="{05DD7B99-C85E-4EF5-82A7-69200FE5EA2D}"/>
              </a:ext>
            </a:extLst>
          </p:cNvPr>
          <p:cNvSpPr>
            <a:spLocks noGrp="1"/>
          </p:cNvSpPr>
          <p:nvPr>
            <p:ph type="title" hasCustomPrompt="1"/>
          </p:nvPr>
        </p:nvSpPr>
        <p:spPr>
          <a:xfrm>
            <a:off x="550863" y="535783"/>
            <a:ext cx="10802937" cy="646331"/>
          </a:xfrm>
        </p:spPr>
        <p:txBody>
          <a:bodyPr>
            <a:spAutoFit/>
          </a:bodyPr>
          <a:lstStyle>
            <a:lvl1pPr>
              <a:defRPr sz="4000">
                <a:solidFill>
                  <a:srgbClr val="32AFAA"/>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1352824189"/>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tekst (themafoto ro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493F6D78-CA72-4E50-8329-0AC13E418DF1}"/>
              </a:ext>
            </a:extLst>
          </p:cNvPr>
          <p:cNvSpPr>
            <a:spLocks noGrp="1"/>
          </p:cNvSpPr>
          <p:nvPr>
            <p:ph idx="1"/>
          </p:nvPr>
        </p:nvSpPr>
        <p:spPr>
          <a:xfrm>
            <a:off x="550862" y="1378856"/>
            <a:ext cx="6725837" cy="5210629"/>
          </a:xfrm>
        </p:spPr>
        <p:txBody>
          <a:bodyPr/>
          <a:lstStyle>
            <a:lvl1pPr>
              <a:buClr>
                <a:srgbClr val="32AFAA"/>
              </a:buClr>
              <a:defRPr/>
            </a:lvl1pPr>
            <a:lvl2pPr>
              <a:buClr>
                <a:srgbClr val="32AFAA"/>
              </a:buClr>
              <a:defRPr/>
            </a:lvl2pPr>
            <a:lvl3pPr>
              <a:buClr>
                <a:srgbClr val="32AFAA"/>
              </a:buClr>
              <a:defRPr/>
            </a:lvl3pPr>
            <a:lvl4pPr>
              <a:buClr>
                <a:srgbClr val="32AFAA"/>
              </a:buClr>
              <a:defRPr/>
            </a:lvl4pPr>
            <a:lvl5pPr>
              <a:buClr>
                <a:srgbClr val="32AFAA"/>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tel 1">
            <a:extLst>
              <a:ext uri="{FF2B5EF4-FFF2-40B4-BE49-F238E27FC236}">
                <a16:creationId xmlns:a16="http://schemas.microsoft.com/office/drawing/2014/main" id="{0A12F0BF-D922-4CB4-8DD7-356B50857AAD}"/>
              </a:ext>
            </a:extLst>
          </p:cNvPr>
          <p:cNvSpPr>
            <a:spLocks noGrp="1"/>
          </p:cNvSpPr>
          <p:nvPr>
            <p:ph type="title" hasCustomPrompt="1"/>
          </p:nvPr>
        </p:nvSpPr>
        <p:spPr>
          <a:xfrm>
            <a:off x="550863" y="535783"/>
            <a:ext cx="6725837" cy="646331"/>
          </a:xfrm>
        </p:spPr>
        <p:txBody>
          <a:bodyPr wrap="square">
            <a:spAutoFit/>
          </a:bodyPr>
          <a:lstStyle>
            <a:lvl1pPr>
              <a:defRPr sz="4000">
                <a:solidFill>
                  <a:srgbClr val="32AFAA"/>
                </a:solidFill>
                <a:latin typeface="Trebuchet MS" panose="020B0603020202020204" pitchFamily="34" charset="0"/>
              </a:defRPr>
            </a:lvl1pPr>
          </a:lstStyle>
          <a:p>
            <a:r>
              <a:rPr lang="nl-NL" dirty="0"/>
              <a:t>Titel</a:t>
            </a:r>
          </a:p>
        </p:txBody>
      </p:sp>
    </p:spTree>
    <p:extLst>
      <p:ext uri="{BB962C8B-B14F-4D97-AF65-F5344CB8AC3E}">
        <p14:creationId xmlns:p14="http://schemas.microsoft.com/office/powerpoint/2010/main" val="3001064716"/>
      </p:ext>
    </p:extLst>
  </p:cSld>
  <p:clrMapOvr>
    <a:masterClrMapping/>
  </p:clrMapOvr>
  <p:extLst>
    <p:ext uri="{DCECCB84-F9BA-43D5-87BE-67443E8EF086}">
      <p15:sldGuideLst xmlns:p15="http://schemas.microsoft.com/office/powerpoint/2012/main">
        <p15:guide id="1" pos="3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8DD303-DE84-404E-820D-A50FAF5DB33A}"/>
              </a:ext>
            </a:extLst>
          </p:cNvPr>
          <p:cNvSpPr>
            <a:spLocks noGrp="1"/>
          </p:cNvSpPr>
          <p:nvPr>
            <p:ph type="title"/>
          </p:nvPr>
        </p:nvSpPr>
        <p:spPr>
          <a:xfrm>
            <a:off x="550863" y="595086"/>
            <a:ext cx="10802937" cy="522514"/>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087DD6-AD5D-4C72-9E3E-03100599DF49}"/>
              </a:ext>
            </a:extLst>
          </p:cNvPr>
          <p:cNvSpPr>
            <a:spLocks noGrp="1"/>
          </p:cNvSpPr>
          <p:nvPr>
            <p:ph type="body" idx="1"/>
          </p:nvPr>
        </p:nvSpPr>
        <p:spPr>
          <a:xfrm>
            <a:off x="550863" y="1349829"/>
            <a:ext cx="10802937" cy="4827134"/>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5610DE4-5C42-4ECC-A7AE-4073ED65917B}"/>
              </a:ext>
            </a:extLst>
          </p:cNvPr>
          <p:cNvSpPr>
            <a:spLocks noGrp="1"/>
          </p:cNvSpPr>
          <p:nvPr>
            <p:ph type="dt" sz="half" idx="2"/>
          </p:nvPr>
        </p:nvSpPr>
        <p:spPr>
          <a:xfrm>
            <a:off x="550863" y="6356350"/>
            <a:ext cx="3030537"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D69F2AA0-D541-4DBB-AB0C-4ABABC4AC0AD}" type="datetimeFigureOut">
              <a:rPr lang="nl-NL" smtClean="0"/>
              <a:pPr/>
              <a:t>16-10-2021</a:t>
            </a:fld>
            <a:endParaRPr lang="nl-NL" dirty="0"/>
          </a:p>
        </p:txBody>
      </p:sp>
      <p:sp>
        <p:nvSpPr>
          <p:cNvPr id="5" name="Tijdelijke aanduiding voor voettekst 4">
            <a:extLst>
              <a:ext uri="{FF2B5EF4-FFF2-40B4-BE49-F238E27FC236}">
                <a16:creationId xmlns:a16="http://schemas.microsoft.com/office/drawing/2014/main" id="{B7C8C2AB-4B0F-49BC-8B89-3DD2E5AE6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B79A9922-C3FE-423B-8982-D7C50C160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6B65BEA3-8561-44EB-9273-7426B2219CEB}" type="slidenum">
              <a:rPr lang="nl-NL" smtClean="0"/>
              <a:pPr/>
              <a:t>‹nr.›</a:t>
            </a:fld>
            <a:endParaRPr lang="nl-NL" dirty="0"/>
          </a:p>
        </p:txBody>
      </p:sp>
    </p:spTree>
    <p:extLst>
      <p:ext uri="{BB962C8B-B14F-4D97-AF65-F5344CB8AC3E}">
        <p14:creationId xmlns:p14="http://schemas.microsoft.com/office/powerpoint/2010/main" val="122006411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8" r:id="rId3"/>
    <p:sldLayoutId id="2147483651" r:id="rId4"/>
    <p:sldLayoutId id="2147483650" r:id="rId5"/>
    <p:sldLayoutId id="2147483670" r:id="rId6"/>
    <p:sldLayoutId id="2147483660" r:id="rId7"/>
    <p:sldLayoutId id="2147483663" r:id="rId8"/>
    <p:sldLayoutId id="2147483661" r:id="rId9"/>
    <p:sldLayoutId id="2147483662" r:id="rId10"/>
    <p:sldLayoutId id="2147483653" r:id="rId11"/>
    <p:sldLayoutId id="2147483665" r:id="rId12"/>
    <p:sldLayoutId id="2147483666" r:id="rId13"/>
    <p:sldLayoutId id="2147483655" r:id="rId14"/>
    <p:sldLayoutId id="2147483669" r:id="rId15"/>
    <p:sldLayoutId id="2147483664" r:id="rId16"/>
    <p:sldLayoutId id="2147483657" r:id="rId17"/>
    <p:sldLayoutId id="2147483667" r:id="rId18"/>
    <p:sldLayoutId id="2147483671" r:id="rId19"/>
  </p:sldLayoutIdLst>
  <p:txStyles>
    <p:titleStyle>
      <a:lvl1pPr algn="l" defTabSz="914400" rtl="0" eaLnBrk="1" latinLnBrk="0" hangingPunct="1">
        <a:lnSpc>
          <a:spcPct val="90000"/>
        </a:lnSpc>
        <a:spcBef>
          <a:spcPct val="0"/>
        </a:spcBef>
        <a:buNone/>
        <a:defRPr sz="4000" kern="1200">
          <a:solidFill>
            <a:srgbClr val="DF2D26"/>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DF2D26"/>
        </a:buClr>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Clr>
          <a:srgbClr val="DF2D26"/>
        </a:buClr>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Clr>
          <a:srgbClr val="DF2D26"/>
        </a:buClr>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Clr>
          <a:srgbClr val="DF2D26"/>
        </a:buClr>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6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www.warmedagen.be/sites/default/files/atoms/files/leidraad_huisartsen_2020.pdf" TargetMode="External"/><Relationship Id="rId4" Type="http://schemas.openxmlformats.org/officeDocument/2006/relationships/hyperlink" Target="http://www.warmedagen.be/"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www.vlaamselogos.be/content/contactgegevens-van-de-medisch-milieukundigen-regio"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gezondleven.be/contact-gezondheid-en-mili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mailto:kathleen.degroeve@logoantwerpen.be"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mailto:ann.hufkens@logoantwerpen.b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0303E55-27F9-4362-8E76-A5FC03887645}"/>
              </a:ext>
            </a:extLst>
          </p:cNvPr>
          <p:cNvSpPr>
            <a:spLocks noGrp="1"/>
          </p:cNvSpPr>
          <p:nvPr>
            <p:ph sz="quarter" idx="10"/>
          </p:nvPr>
        </p:nvSpPr>
        <p:spPr>
          <a:xfrm>
            <a:off x="550863" y="160324"/>
            <a:ext cx="9677400" cy="2075992"/>
          </a:xfrm>
        </p:spPr>
        <p:txBody>
          <a:bodyPr/>
          <a:lstStyle/>
          <a:p>
            <a:r>
              <a:rPr lang="nl-NL" dirty="0"/>
              <a:t>Milieu en gezondheid in de praktijk </a:t>
            </a:r>
          </a:p>
        </p:txBody>
      </p:sp>
      <p:sp>
        <p:nvSpPr>
          <p:cNvPr id="3" name="Tijdelijke aanduiding voor tekst 2">
            <a:extLst>
              <a:ext uri="{FF2B5EF4-FFF2-40B4-BE49-F238E27FC236}">
                <a16:creationId xmlns:a16="http://schemas.microsoft.com/office/drawing/2014/main" id="{2F624B4A-B116-4C4E-8D04-6CBED0FF7222}"/>
              </a:ext>
            </a:extLst>
          </p:cNvPr>
          <p:cNvSpPr>
            <a:spLocks noGrp="1"/>
          </p:cNvSpPr>
          <p:nvPr>
            <p:ph type="body" sz="quarter" idx="11"/>
          </p:nvPr>
        </p:nvSpPr>
        <p:spPr>
          <a:xfrm>
            <a:off x="550863" y="2800163"/>
            <a:ext cx="9677400" cy="1564145"/>
          </a:xfrm>
        </p:spPr>
        <p:txBody>
          <a:bodyPr/>
          <a:lstStyle/>
          <a:p>
            <a:r>
              <a:rPr lang="nl-NL" dirty="0"/>
              <a:t>Ann Hufkens medisch milieukundige bij</a:t>
            </a:r>
          </a:p>
        </p:txBody>
      </p:sp>
    </p:spTree>
    <p:extLst>
      <p:ext uri="{BB962C8B-B14F-4D97-AF65-F5344CB8AC3E}">
        <p14:creationId xmlns:p14="http://schemas.microsoft.com/office/powerpoint/2010/main" val="206216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96DB-1FCA-42E7-9C7E-EEC9BBFA68A3}"/>
              </a:ext>
            </a:extLst>
          </p:cNvPr>
          <p:cNvSpPr>
            <a:spLocks noGrp="1"/>
          </p:cNvSpPr>
          <p:nvPr>
            <p:ph type="title"/>
          </p:nvPr>
        </p:nvSpPr>
        <p:spPr/>
        <p:txBody>
          <a:bodyPr/>
          <a:lstStyle/>
          <a:p>
            <a:r>
              <a:rPr lang="nl-BE" dirty="0"/>
              <a:t>Risicoperceptie</a:t>
            </a:r>
          </a:p>
        </p:txBody>
      </p:sp>
      <p:grpSp>
        <p:nvGrpSpPr>
          <p:cNvPr id="4" name="Groep 3">
            <a:extLst>
              <a:ext uri="{FF2B5EF4-FFF2-40B4-BE49-F238E27FC236}">
                <a16:creationId xmlns:a16="http://schemas.microsoft.com/office/drawing/2014/main" id="{BA9DD0AC-55B5-408E-A916-59B47F1A7D6D}"/>
              </a:ext>
            </a:extLst>
          </p:cNvPr>
          <p:cNvGrpSpPr/>
          <p:nvPr/>
        </p:nvGrpSpPr>
        <p:grpSpPr>
          <a:xfrm>
            <a:off x="0" y="2201113"/>
            <a:ext cx="5261851" cy="3116086"/>
            <a:chOff x="181168" y="2192162"/>
            <a:chExt cx="5261851" cy="3116086"/>
          </a:xfrm>
        </p:grpSpPr>
        <p:pic>
          <p:nvPicPr>
            <p:cNvPr id="5" name="Picture 2">
              <a:extLst>
                <a:ext uri="{FF2B5EF4-FFF2-40B4-BE49-F238E27FC236}">
                  <a16:creationId xmlns:a16="http://schemas.microsoft.com/office/drawing/2014/main" id="{053379C9-D3E6-4804-893E-17A50B440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386" y="2192162"/>
              <a:ext cx="1969274" cy="538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CDE031CF-512D-4360-BED2-1353944F6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68" y="3064223"/>
              <a:ext cx="5261851" cy="224402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8">
            <a:extLst>
              <a:ext uri="{FF2B5EF4-FFF2-40B4-BE49-F238E27FC236}">
                <a16:creationId xmlns:a16="http://schemas.microsoft.com/office/drawing/2014/main" id="{2CC0B8EF-64F1-4194-B724-14B11EACD5E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261851" y="1116141"/>
            <a:ext cx="6734175" cy="520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17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A0F21EB-5D22-4C6F-BF18-9DACF68829CD}"/>
              </a:ext>
            </a:extLst>
          </p:cNvPr>
          <p:cNvPicPr>
            <a:picLocks noChangeAspect="1"/>
          </p:cNvPicPr>
          <p:nvPr/>
        </p:nvPicPr>
        <p:blipFill>
          <a:blip r:embed="rId3"/>
          <a:stretch>
            <a:fillRect/>
          </a:stretch>
        </p:blipFill>
        <p:spPr>
          <a:xfrm>
            <a:off x="5196362" y="858948"/>
            <a:ext cx="5041900" cy="3943350"/>
          </a:xfrm>
          <a:prstGeom prst="rect">
            <a:avLst/>
          </a:prstGeom>
        </p:spPr>
      </p:pic>
      <p:pic>
        <p:nvPicPr>
          <p:cNvPr id="4" name="Tijdelijke aanduiding voor inhoud 3">
            <a:extLst>
              <a:ext uri="{FF2B5EF4-FFF2-40B4-BE49-F238E27FC236}">
                <a16:creationId xmlns:a16="http://schemas.microsoft.com/office/drawing/2014/main" id="{A0ED980B-0387-4645-9364-E22961C84B73}"/>
              </a:ext>
            </a:extLst>
          </p:cNvPr>
          <p:cNvPicPr>
            <a:picLocks noGrp="1" noChangeAspect="1"/>
          </p:cNvPicPr>
          <p:nvPr>
            <p:ph idx="1"/>
          </p:nvPr>
        </p:nvPicPr>
        <p:blipFill>
          <a:blip r:embed="rId4"/>
          <a:stretch>
            <a:fillRect/>
          </a:stretch>
        </p:blipFill>
        <p:spPr>
          <a:xfrm>
            <a:off x="550863" y="2840922"/>
            <a:ext cx="5684838" cy="3943350"/>
          </a:xfrm>
          <a:prstGeom prst="rect">
            <a:avLst/>
          </a:prstGeom>
        </p:spPr>
      </p:pic>
      <p:sp>
        <p:nvSpPr>
          <p:cNvPr id="3" name="Titel 2">
            <a:extLst>
              <a:ext uri="{FF2B5EF4-FFF2-40B4-BE49-F238E27FC236}">
                <a16:creationId xmlns:a16="http://schemas.microsoft.com/office/drawing/2014/main" id="{C6BCA32A-91FA-444F-AF9F-2F8C7369ABFE}"/>
              </a:ext>
            </a:extLst>
          </p:cNvPr>
          <p:cNvSpPr>
            <a:spLocks noGrp="1"/>
          </p:cNvSpPr>
          <p:nvPr>
            <p:ph type="title"/>
          </p:nvPr>
        </p:nvSpPr>
        <p:spPr>
          <a:xfrm>
            <a:off x="550863" y="535783"/>
            <a:ext cx="10802937" cy="646331"/>
          </a:xfrm>
        </p:spPr>
        <p:txBody>
          <a:bodyPr anchor="ctr">
            <a:normAutofit/>
          </a:bodyPr>
          <a:lstStyle/>
          <a:p>
            <a:r>
              <a:rPr lang="nl-BE" dirty="0"/>
              <a:t>Meer info PFAS</a:t>
            </a:r>
          </a:p>
        </p:txBody>
      </p:sp>
      <p:pic>
        <p:nvPicPr>
          <p:cNvPr id="2" name="Afbeelding 1">
            <a:extLst>
              <a:ext uri="{FF2B5EF4-FFF2-40B4-BE49-F238E27FC236}">
                <a16:creationId xmlns:a16="http://schemas.microsoft.com/office/drawing/2014/main" id="{7E3F1A4E-5E31-4082-B260-289F2D95D099}"/>
              </a:ext>
            </a:extLst>
          </p:cNvPr>
          <p:cNvPicPr>
            <a:picLocks noChangeAspect="1"/>
          </p:cNvPicPr>
          <p:nvPr/>
        </p:nvPicPr>
        <p:blipFill>
          <a:blip r:embed="rId5"/>
          <a:stretch>
            <a:fillRect/>
          </a:stretch>
        </p:blipFill>
        <p:spPr>
          <a:xfrm>
            <a:off x="9944077" y="4415813"/>
            <a:ext cx="2247923" cy="2442187"/>
          </a:xfrm>
          <a:prstGeom prst="rect">
            <a:avLst/>
          </a:prstGeom>
        </p:spPr>
      </p:pic>
      <p:sp>
        <p:nvSpPr>
          <p:cNvPr id="6" name="Tekstvak 5">
            <a:extLst>
              <a:ext uri="{FF2B5EF4-FFF2-40B4-BE49-F238E27FC236}">
                <a16:creationId xmlns:a16="http://schemas.microsoft.com/office/drawing/2014/main" id="{85915558-6ABA-4C41-93E4-5BB4D22D1C12}"/>
              </a:ext>
            </a:extLst>
          </p:cNvPr>
          <p:cNvSpPr txBox="1"/>
          <p:nvPr/>
        </p:nvSpPr>
        <p:spPr>
          <a:xfrm>
            <a:off x="0" y="2299708"/>
            <a:ext cx="6536988" cy="461665"/>
          </a:xfrm>
          <a:prstGeom prst="rect">
            <a:avLst/>
          </a:prstGeom>
        </p:spPr>
        <p:txBody>
          <a:bodyPr wrap="square" rtlCol="0">
            <a:spAutoFit/>
          </a:bodyPr>
          <a:lstStyle/>
          <a:p>
            <a:pPr marL="0" indent="0" algn="l">
              <a:buClr>
                <a:srgbClr val="DF2D26"/>
              </a:buClr>
              <a:buNone/>
            </a:pPr>
            <a:r>
              <a:rPr lang="nl-BE" sz="2400" b="1" cap="all" dirty="0">
                <a:latin typeface="Trebuchet MS" panose="020B0603020202020204" pitchFamily="34" charset="0"/>
              </a:rPr>
              <a:t>www.vlaanderen.be/pfas-vervuiling</a:t>
            </a:r>
          </a:p>
        </p:txBody>
      </p:sp>
      <p:sp>
        <p:nvSpPr>
          <p:cNvPr id="7" name="Tekstvak 6">
            <a:extLst>
              <a:ext uri="{FF2B5EF4-FFF2-40B4-BE49-F238E27FC236}">
                <a16:creationId xmlns:a16="http://schemas.microsoft.com/office/drawing/2014/main" id="{F7855C13-1B32-4FDA-A70F-6016165F2BC2}"/>
              </a:ext>
            </a:extLst>
          </p:cNvPr>
          <p:cNvSpPr txBox="1"/>
          <p:nvPr/>
        </p:nvSpPr>
        <p:spPr>
          <a:xfrm>
            <a:off x="4951379" y="80510"/>
            <a:ext cx="7928042" cy="830997"/>
          </a:xfrm>
          <a:prstGeom prst="rect">
            <a:avLst/>
          </a:prstGeom>
        </p:spPr>
        <p:txBody>
          <a:bodyPr wrap="square" rtlCol="0">
            <a:spAutoFit/>
          </a:bodyPr>
          <a:lstStyle/>
          <a:p>
            <a:pPr marL="0" indent="0" algn="l">
              <a:buClr>
                <a:srgbClr val="DF2D26"/>
              </a:buClr>
              <a:buNone/>
            </a:pPr>
            <a:r>
              <a:rPr lang="nl-BE" sz="2400" b="1" cap="all" dirty="0">
                <a:latin typeface="Trebuchet MS" panose="020B0603020202020204" pitchFamily="34" charset="0"/>
              </a:rPr>
              <a:t>www.milieu-en-gezondheid.be/nl/onderzoek/wat-meten-we</a:t>
            </a:r>
          </a:p>
        </p:txBody>
      </p:sp>
    </p:spTree>
    <p:extLst>
      <p:ext uri="{BB962C8B-B14F-4D97-AF65-F5344CB8AC3E}">
        <p14:creationId xmlns:p14="http://schemas.microsoft.com/office/powerpoint/2010/main" val="847937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312B45-1A5E-4DCF-84B2-CCE26004B0FA}"/>
              </a:ext>
            </a:extLst>
          </p:cNvPr>
          <p:cNvSpPr>
            <a:spLocks noGrp="1"/>
          </p:cNvSpPr>
          <p:nvPr>
            <p:ph type="title"/>
          </p:nvPr>
        </p:nvSpPr>
        <p:spPr>
          <a:xfrm>
            <a:off x="1039236" y="815860"/>
            <a:ext cx="10978118" cy="646331"/>
          </a:xfrm>
        </p:spPr>
        <p:txBody>
          <a:bodyPr anchor="b">
            <a:normAutofit fontScale="90000"/>
          </a:bodyPr>
          <a:lstStyle/>
          <a:p>
            <a:r>
              <a:rPr lang="nl-BE" sz="3600" dirty="0"/>
              <a:t>Thema: Warme Dagen - bij warmteperiode 2020: oversterfte</a:t>
            </a:r>
            <a:br>
              <a:rPr lang="nl-BE" sz="1900" dirty="0"/>
            </a:br>
            <a:endParaRPr lang="nl-BE" sz="1900" dirty="0"/>
          </a:p>
        </p:txBody>
      </p:sp>
      <p:pic>
        <p:nvPicPr>
          <p:cNvPr id="4" name="Picture 2">
            <a:extLst>
              <a:ext uri="{FF2B5EF4-FFF2-40B4-BE49-F238E27FC236}">
                <a16:creationId xmlns:a16="http://schemas.microsoft.com/office/drawing/2014/main" id="{3222409C-97C0-4EB0-B07F-84B6E1720E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2366" y="1263191"/>
            <a:ext cx="9405970" cy="4985164"/>
          </a:xfrm>
          <a:prstGeom prst="rect">
            <a:avLst/>
          </a:prstGeom>
          <a:solidFill>
            <a:srgbClr val="FFFFFF"/>
          </a:solidFill>
        </p:spPr>
      </p:pic>
      <p:sp>
        <p:nvSpPr>
          <p:cNvPr id="2" name="Tijdelijke aanduiding voor inhoud 1">
            <a:extLst>
              <a:ext uri="{FF2B5EF4-FFF2-40B4-BE49-F238E27FC236}">
                <a16:creationId xmlns:a16="http://schemas.microsoft.com/office/drawing/2014/main" id="{483EF9E2-24F8-4CF4-B331-1D222C36CB03}"/>
              </a:ext>
            </a:extLst>
          </p:cNvPr>
          <p:cNvSpPr>
            <a:spLocks noGrp="1"/>
          </p:cNvSpPr>
          <p:nvPr>
            <p:ph type="body" sz="half" idx="2"/>
          </p:nvPr>
        </p:nvSpPr>
        <p:spPr>
          <a:xfrm>
            <a:off x="550863" y="1263191"/>
            <a:ext cx="3932237" cy="5109329"/>
          </a:xfrm>
        </p:spPr>
        <p:txBody>
          <a:bodyPr>
            <a:normAutofit/>
          </a:bodyPr>
          <a:lstStyle/>
          <a:p>
            <a:pPr marL="457200" lvl="1" indent="0">
              <a:buNone/>
            </a:pPr>
            <a:endParaRPr lang="nl-BE" sz="1600" dirty="0"/>
          </a:p>
          <a:p>
            <a:endParaRPr lang="nl-BE" dirty="0"/>
          </a:p>
        </p:txBody>
      </p:sp>
    </p:spTree>
    <p:extLst>
      <p:ext uri="{BB962C8B-B14F-4D97-AF65-F5344CB8AC3E}">
        <p14:creationId xmlns:p14="http://schemas.microsoft.com/office/powerpoint/2010/main" val="166086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BC097D1-558F-4CC8-BCDD-1515ADD2DCB1}"/>
              </a:ext>
            </a:extLst>
          </p:cNvPr>
          <p:cNvPicPr>
            <a:picLocks noChangeAspect="1"/>
          </p:cNvPicPr>
          <p:nvPr/>
        </p:nvPicPr>
        <p:blipFill>
          <a:blip r:embed="rId3"/>
          <a:stretch>
            <a:fillRect/>
          </a:stretch>
        </p:blipFill>
        <p:spPr>
          <a:xfrm>
            <a:off x="5047488" y="-1"/>
            <a:ext cx="7144512" cy="3592103"/>
          </a:xfrm>
          <a:prstGeom prst="rect">
            <a:avLst/>
          </a:prstGeom>
        </p:spPr>
      </p:pic>
      <p:sp>
        <p:nvSpPr>
          <p:cNvPr id="2" name="Tijdelijke aanduiding voor inhoud 1">
            <a:extLst>
              <a:ext uri="{FF2B5EF4-FFF2-40B4-BE49-F238E27FC236}">
                <a16:creationId xmlns:a16="http://schemas.microsoft.com/office/drawing/2014/main" id="{E6A67562-DDA1-4382-BE66-D178D4158EF7}"/>
              </a:ext>
            </a:extLst>
          </p:cNvPr>
          <p:cNvSpPr>
            <a:spLocks noGrp="1"/>
          </p:cNvSpPr>
          <p:nvPr>
            <p:ph idx="1"/>
          </p:nvPr>
        </p:nvSpPr>
        <p:spPr>
          <a:xfrm>
            <a:off x="550862" y="2119041"/>
            <a:ext cx="10802937" cy="5210629"/>
          </a:xfrm>
        </p:spPr>
        <p:txBody>
          <a:bodyPr/>
          <a:lstStyle/>
          <a:p>
            <a:r>
              <a:rPr lang="nl-BE" dirty="0"/>
              <a:t>Hitte-eilanden </a:t>
            </a:r>
          </a:p>
          <a:p>
            <a:pPr marL="0" indent="0">
              <a:buNone/>
            </a:pPr>
            <a:endParaRPr lang="nl-BE" dirty="0"/>
          </a:p>
          <a:p>
            <a:r>
              <a:rPr lang="nl-BE" dirty="0"/>
              <a:t>Hittestress gemeten binnenshuis</a:t>
            </a:r>
          </a:p>
          <a:p>
            <a:pPr lvl="1"/>
            <a:r>
              <a:rPr lang="nl-BE" dirty="0"/>
              <a:t>Opvallend: tijdens warmteperiode – slaapkamers! 10 dagen meer dan 20u oververhit </a:t>
            </a:r>
          </a:p>
          <a:p>
            <a:pPr lvl="2"/>
            <a:r>
              <a:rPr lang="nl-BE" dirty="0"/>
              <a:t>Slaaptekort</a:t>
            </a:r>
          </a:p>
          <a:p>
            <a:pPr lvl="1"/>
            <a:r>
              <a:rPr lang="nl-BE" dirty="0"/>
              <a:t>Woonkamers bleken minder oververhit</a:t>
            </a:r>
          </a:p>
          <a:p>
            <a:pPr lvl="1"/>
            <a:r>
              <a:rPr lang="nl-BE" dirty="0"/>
              <a:t>Nood aan meer buitenzonnewering en meer groen</a:t>
            </a:r>
          </a:p>
          <a:p>
            <a:pPr lvl="1"/>
            <a:endParaRPr lang="nl-BE" dirty="0"/>
          </a:p>
        </p:txBody>
      </p:sp>
      <p:sp>
        <p:nvSpPr>
          <p:cNvPr id="3" name="Titel 2">
            <a:extLst>
              <a:ext uri="{FF2B5EF4-FFF2-40B4-BE49-F238E27FC236}">
                <a16:creationId xmlns:a16="http://schemas.microsoft.com/office/drawing/2014/main" id="{1639243A-9AD2-4C0D-8E5D-B43C652C69C3}"/>
              </a:ext>
            </a:extLst>
          </p:cNvPr>
          <p:cNvSpPr>
            <a:spLocks noGrp="1"/>
          </p:cNvSpPr>
          <p:nvPr>
            <p:ph type="title"/>
          </p:nvPr>
        </p:nvSpPr>
        <p:spPr/>
        <p:txBody>
          <a:bodyPr/>
          <a:lstStyle/>
          <a:p>
            <a:r>
              <a:rPr lang="nl-BE" dirty="0"/>
              <a:t>Onderzoeken</a:t>
            </a:r>
          </a:p>
        </p:txBody>
      </p:sp>
      <p:pic>
        <p:nvPicPr>
          <p:cNvPr id="5" name="Afbeelding 4">
            <a:extLst>
              <a:ext uri="{FF2B5EF4-FFF2-40B4-BE49-F238E27FC236}">
                <a16:creationId xmlns:a16="http://schemas.microsoft.com/office/drawing/2014/main" id="{3A8A076D-617C-461B-B1B3-8FEDB7B96236}"/>
              </a:ext>
            </a:extLst>
          </p:cNvPr>
          <p:cNvPicPr>
            <a:picLocks noChangeAspect="1"/>
          </p:cNvPicPr>
          <p:nvPr/>
        </p:nvPicPr>
        <p:blipFill>
          <a:blip r:embed="rId4"/>
          <a:stretch>
            <a:fillRect/>
          </a:stretch>
        </p:blipFill>
        <p:spPr>
          <a:xfrm>
            <a:off x="8522208" y="4738959"/>
            <a:ext cx="3669792" cy="2047268"/>
          </a:xfrm>
          <a:prstGeom prst="rect">
            <a:avLst/>
          </a:prstGeom>
        </p:spPr>
      </p:pic>
    </p:spTree>
    <p:extLst>
      <p:ext uri="{BB962C8B-B14F-4D97-AF65-F5344CB8AC3E}">
        <p14:creationId xmlns:p14="http://schemas.microsoft.com/office/powerpoint/2010/main" val="343728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306C285-91A8-4D93-B678-F5B778F96062}"/>
              </a:ext>
            </a:extLst>
          </p:cNvPr>
          <p:cNvPicPr>
            <a:picLocks noChangeAspect="1"/>
          </p:cNvPicPr>
          <p:nvPr/>
        </p:nvPicPr>
        <p:blipFill>
          <a:blip r:embed="rId3"/>
          <a:stretch>
            <a:fillRect/>
          </a:stretch>
        </p:blipFill>
        <p:spPr>
          <a:xfrm>
            <a:off x="7034784" y="4072739"/>
            <a:ext cx="3230880" cy="2812809"/>
          </a:xfrm>
          <a:prstGeom prst="rect">
            <a:avLst/>
          </a:prstGeom>
        </p:spPr>
      </p:pic>
      <p:sp>
        <p:nvSpPr>
          <p:cNvPr id="2" name="Tijdelijke aanduiding voor inhoud 1">
            <a:extLst>
              <a:ext uri="{FF2B5EF4-FFF2-40B4-BE49-F238E27FC236}">
                <a16:creationId xmlns:a16="http://schemas.microsoft.com/office/drawing/2014/main" id="{AC7A1D9F-6EC0-4F25-88FD-F5659BEA6DDA}"/>
              </a:ext>
            </a:extLst>
          </p:cNvPr>
          <p:cNvSpPr>
            <a:spLocks noGrp="1"/>
          </p:cNvSpPr>
          <p:nvPr>
            <p:ph idx="1"/>
          </p:nvPr>
        </p:nvSpPr>
        <p:spPr>
          <a:xfrm>
            <a:off x="550863" y="1378856"/>
            <a:ext cx="6654609" cy="5210629"/>
          </a:xfrm>
        </p:spPr>
        <p:txBody>
          <a:bodyPr/>
          <a:lstStyle/>
          <a:p>
            <a:r>
              <a:rPr lang="nl-BE" dirty="0" err="1"/>
              <a:t>MMK’s</a:t>
            </a:r>
            <a:r>
              <a:rPr lang="nl-BE" dirty="0"/>
              <a:t> ondersteunen lokale besturen – opmaak warmteplan</a:t>
            </a:r>
          </a:p>
          <a:p>
            <a:r>
              <a:rPr lang="nl-BE" dirty="0"/>
              <a:t>Voor artsen op </a:t>
            </a:r>
            <a:r>
              <a:rPr lang="nl-BE" dirty="0">
                <a:hlinkClick r:id="rId4"/>
              </a:rPr>
              <a:t>www.warmedagen.be</a:t>
            </a:r>
            <a:endParaRPr lang="nl-BE" dirty="0"/>
          </a:p>
          <a:p>
            <a:pPr lvl="1"/>
            <a:r>
              <a:rPr lang="nl-BE" dirty="0">
                <a:hlinkClick r:id="rId5"/>
              </a:rPr>
              <a:t>https://www.warmedagen.be/sites/default/files/atoms/files/leidraad_huisartsen_2020.pdf</a:t>
            </a:r>
            <a:endParaRPr lang="nl-BE" dirty="0"/>
          </a:p>
          <a:p>
            <a:pPr lvl="1"/>
            <a:r>
              <a:rPr lang="nl-BE" dirty="0"/>
              <a:t>Gratis campagnemateriaal: poster, folder, medicatiefiche, drankkaart, urinemeter</a:t>
            </a:r>
          </a:p>
          <a:p>
            <a:pPr lvl="1"/>
            <a:endParaRPr lang="nl-BE" dirty="0"/>
          </a:p>
          <a:p>
            <a:pPr marL="457200" lvl="1" indent="0">
              <a:buNone/>
            </a:pPr>
            <a:r>
              <a:rPr lang="nl-BE" dirty="0"/>
              <a:t> </a:t>
            </a:r>
          </a:p>
        </p:txBody>
      </p:sp>
      <p:sp>
        <p:nvSpPr>
          <p:cNvPr id="3" name="Titel 2">
            <a:extLst>
              <a:ext uri="{FF2B5EF4-FFF2-40B4-BE49-F238E27FC236}">
                <a16:creationId xmlns:a16="http://schemas.microsoft.com/office/drawing/2014/main" id="{F29B59C8-54A9-4D14-9E66-4FEA14D7866E}"/>
              </a:ext>
            </a:extLst>
          </p:cNvPr>
          <p:cNvSpPr>
            <a:spLocks noGrp="1"/>
          </p:cNvSpPr>
          <p:nvPr>
            <p:ph type="title"/>
          </p:nvPr>
        </p:nvSpPr>
        <p:spPr/>
        <p:txBody>
          <a:bodyPr/>
          <a:lstStyle/>
          <a:p>
            <a:r>
              <a:rPr lang="nl-BE" dirty="0"/>
              <a:t>Wat doen? – meer info</a:t>
            </a:r>
          </a:p>
        </p:txBody>
      </p:sp>
      <p:pic>
        <p:nvPicPr>
          <p:cNvPr id="6" name="Afbeelding 5">
            <a:extLst>
              <a:ext uri="{FF2B5EF4-FFF2-40B4-BE49-F238E27FC236}">
                <a16:creationId xmlns:a16="http://schemas.microsoft.com/office/drawing/2014/main" id="{D8B567E0-B5FE-44FE-AF8F-1139C197CD28}"/>
              </a:ext>
            </a:extLst>
          </p:cNvPr>
          <p:cNvPicPr>
            <a:picLocks noChangeAspect="1"/>
          </p:cNvPicPr>
          <p:nvPr/>
        </p:nvPicPr>
        <p:blipFill>
          <a:blip r:embed="rId6"/>
          <a:stretch>
            <a:fillRect/>
          </a:stretch>
        </p:blipFill>
        <p:spPr>
          <a:xfrm>
            <a:off x="0" y="4547616"/>
            <a:ext cx="2572512" cy="3212397"/>
          </a:xfrm>
          <a:prstGeom prst="rect">
            <a:avLst/>
          </a:prstGeom>
        </p:spPr>
      </p:pic>
      <p:pic>
        <p:nvPicPr>
          <p:cNvPr id="4" name="Afbeelding 3">
            <a:extLst>
              <a:ext uri="{FF2B5EF4-FFF2-40B4-BE49-F238E27FC236}">
                <a16:creationId xmlns:a16="http://schemas.microsoft.com/office/drawing/2014/main" id="{1F421980-67AF-495A-BC56-3DB5A4B3F9BE}"/>
              </a:ext>
            </a:extLst>
          </p:cNvPr>
          <p:cNvPicPr>
            <a:picLocks noChangeAspect="1"/>
          </p:cNvPicPr>
          <p:nvPr/>
        </p:nvPicPr>
        <p:blipFill>
          <a:blip r:embed="rId7"/>
          <a:stretch>
            <a:fillRect/>
          </a:stretch>
        </p:blipFill>
        <p:spPr>
          <a:xfrm>
            <a:off x="7528305" y="0"/>
            <a:ext cx="4663695" cy="3900896"/>
          </a:xfrm>
          <a:prstGeom prst="rect">
            <a:avLst/>
          </a:prstGeom>
        </p:spPr>
      </p:pic>
    </p:spTree>
    <p:extLst>
      <p:ext uri="{BB962C8B-B14F-4D97-AF65-F5344CB8AC3E}">
        <p14:creationId xmlns:p14="http://schemas.microsoft.com/office/powerpoint/2010/main" val="85507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3D4FA2-3A0A-46EA-B4F7-B6B8FEB364A8}"/>
              </a:ext>
            </a:extLst>
          </p:cNvPr>
          <p:cNvSpPr>
            <a:spLocks noGrp="1"/>
          </p:cNvSpPr>
          <p:nvPr>
            <p:ph idx="1"/>
          </p:nvPr>
        </p:nvSpPr>
        <p:spPr/>
        <p:txBody>
          <a:bodyPr/>
          <a:lstStyle/>
          <a:p>
            <a:pPr lvl="2"/>
            <a:endParaRPr lang="nl-BE" sz="2800" dirty="0"/>
          </a:p>
          <a:p>
            <a:pPr lvl="2"/>
            <a:r>
              <a:rPr lang="nl-BE" sz="2800" dirty="0"/>
              <a:t>Woningonderzoeken </a:t>
            </a:r>
          </a:p>
          <a:p>
            <a:pPr lvl="2"/>
            <a:r>
              <a:rPr lang="nl-BE" sz="2800" dirty="0"/>
              <a:t>Bv klachten rond vocht en schimmel </a:t>
            </a:r>
          </a:p>
          <a:p>
            <a:pPr lvl="3"/>
            <a:r>
              <a:rPr lang="nl-BE" sz="2800" dirty="0"/>
              <a:t>Aanvraag door arts</a:t>
            </a:r>
          </a:p>
          <a:p>
            <a:pPr lvl="3"/>
            <a:r>
              <a:rPr lang="nl-BE" sz="2800" dirty="0"/>
              <a:t>Advies en remediëren – meer verluchten en ventileren</a:t>
            </a:r>
          </a:p>
          <a:p>
            <a:pPr lvl="2"/>
            <a:endParaRPr lang="nl-BE" dirty="0"/>
          </a:p>
          <a:p>
            <a:pPr lvl="3"/>
            <a:endParaRPr lang="nl-BE" dirty="0"/>
          </a:p>
          <a:p>
            <a:endParaRPr lang="nl-BE" dirty="0"/>
          </a:p>
        </p:txBody>
      </p:sp>
      <p:sp>
        <p:nvSpPr>
          <p:cNvPr id="3" name="Titel 2">
            <a:extLst>
              <a:ext uri="{FF2B5EF4-FFF2-40B4-BE49-F238E27FC236}">
                <a16:creationId xmlns:a16="http://schemas.microsoft.com/office/drawing/2014/main" id="{92F17E82-1D48-4047-ABC1-671A4CDD5A72}"/>
              </a:ext>
            </a:extLst>
          </p:cNvPr>
          <p:cNvSpPr>
            <a:spLocks noGrp="1"/>
          </p:cNvSpPr>
          <p:nvPr>
            <p:ph type="title"/>
          </p:nvPr>
        </p:nvSpPr>
        <p:spPr>
          <a:xfrm>
            <a:off x="550863" y="535783"/>
            <a:ext cx="10802937" cy="646331"/>
          </a:xfrm>
        </p:spPr>
        <p:txBody>
          <a:bodyPr/>
          <a:lstStyle/>
          <a:p>
            <a:r>
              <a:rPr lang="nl-BE" dirty="0"/>
              <a:t>Thema: </a:t>
            </a:r>
            <a:r>
              <a:rPr lang="nl-BE" sz="3200" dirty="0"/>
              <a:t>Goede binnenmilieu &amp; woningonderzoeken </a:t>
            </a:r>
          </a:p>
        </p:txBody>
      </p:sp>
    </p:spTree>
    <p:extLst>
      <p:ext uri="{BB962C8B-B14F-4D97-AF65-F5344CB8AC3E}">
        <p14:creationId xmlns:p14="http://schemas.microsoft.com/office/powerpoint/2010/main" val="2204536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21AB9-26A5-4954-A8CB-0F1D4EFFD9FA}"/>
              </a:ext>
            </a:extLst>
          </p:cNvPr>
          <p:cNvSpPr>
            <a:spLocks noGrp="1"/>
          </p:cNvSpPr>
          <p:nvPr>
            <p:ph type="title"/>
          </p:nvPr>
        </p:nvSpPr>
        <p:spPr/>
        <p:txBody>
          <a:bodyPr/>
          <a:lstStyle/>
          <a:p>
            <a:r>
              <a:rPr lang="nl-BE" dirty="0"/>
              <a:t>Aanvraag woononderzoek</a:t>
            </a:r>
          </a:p>
        </p:txBody>
      </p:sp>
      <p:sp>
        <p:nvSpPr>
          <p:cNvPr id="4" name="Tijdelijke aanduiding voor tekst 3">
            <a:extLst>
              <a:ext uri="{FF2B5EF4-FFF2-40B4-BE49-F238E27FC236}">
                <a16:creationId xmlns:a16="http://schemas.microsoft.com/office/drawing/2014/main" id="{637C012C-EAD9-49DA-BDF9-320C29E0D3F3}"/>
              </a:ext>
            </a:extLst>
          </p:cNvPr>
          <p:cNvSpPr>
            <a:spLocks noGrp="1"/>
          </p:cNvSpPr>
          <p:nvPr>
            <p:ph type="body" sz="half" idx="2"/>
          </p:nvPr>
        </p:nvSpPr>
        <p:spPr>
          <a:xfrm>
            <a:off x="550863" y="1263191"/>
            <a:ext cx="4330668" cy="5109329"/>
          </a:xfrm>
        </p:spPr>
        <p:txBody>
          <a:bodyPr>
            <a:normAutofit/>
          </a:bodyPr>
          <a:lstStyle/>
          <a:p>
            <a:pPr marL="342900" indent="-342900">
              <a:buFont typeface="Arial" panose="020B0604020202020204" pitchFamily="34" charset="0"/>
              <a:buChar char="•"/>
              <a:defRPr/>
            </a:pPr>
            <a:r>
              <a:rPr lang="nl-BE" sz="2800" dirty="0"/>
              <a:t>Gezondheidsklachten</a:t>
            </a:r>
          </a:p>
          <a:p>
            <a:pPr>
              <a:defRPr/>
            </a:pPr>
            <a:endParaRPr lang="nl-BE" sz="2800" dirty="0"/>
          </a:p>
          <a:p>
            <a:pPr marL="342900" indent="-342900">
              <a:buFont typeface="Arial" panose="020B0604020202020204" pitchFamily="34" charset="0"/>
              <a:buChar char="•"/>
              <a:defRPr/>
            </a:pPr>
            <a:r>
              <a:rPr lang="nl-BE" sz="2800" dirty="0"/>
              <a:t>Aangevraagd door (huis)arts of woonactor</a:t>
            </a:r>
          </a:p>
          <a:p>
            <a:pPr>
              <a:defRPr/>
            </a:pPr>
            <a:endParaRPr lang="nl-BE" sz="2800" dirty="0"/>
          </a:p>
          <a:p>
            <a:pPr marL="342900" indent="-342900">
              <a:buFont typeface="Arial" panose="020B0604020202020204" pitchFamily="34" charset="0"/>
              <a:buChar char="•"/>
              <a:defRPr/>
            </a:pPr>
            <a:r>
              <a:rPr lang="nl-BE" sz="2800" dirty="0"/>
              <a:t>Advies naar de bewoner over woongedrag</a:t>
            </a:r>
          </a:p>
        </p:txBody>
      </p:sp>
      <p:sp>
        <p:nvSpPr>
          <p:cNvPr id="5" name="Tijdelijke aanduiding voor afbeelding 4">
            <a:extLst>
              <a:ext uri="{FF2B5EF4-FFF2-40B4-BE49-F238E27FC236}">
                <a16:creationId xmlns:a16="http://schemas.microsoft.com/office/drawing/2014/main" id="{5C57EEF8-1AB5-4769-8C5E-0ED221117A4F}"/>
              </a:ext>
            </a:extLst>
          </p:cNvPr>
          <p:cNvSpPr>
            <a:spLocks noGrp="1"/>
          </p:cNvSpPr>
          <p:nvPr>
            <p:ph type="pic" idx="1"/>
          </p:nvPr>
        </p:nvSpPr>
        <p:spPr/>
      </p:sp>
      <p:pic>
        <p:nvPicPr>
          <p:cNvPr id="6" name="Afbeelding 5">
            <a:extLst>
              <a:ext uri="{FF2B5EF4-FFF2-40B4-BE49-F238E27FC236}">
                <a16:creationId xmlns:a16="http://schemas.microsoft.com/office/drawing/2014/main" id="{7872BCEC-CD49-4246-ACDF-C1AAB868E9D8}"/>
              </a:ext>
            </a:extLst>
          </p:cNvPr>
          <p:cNvPicPr>
            <a:picLocks noChangeAspect="1"/>
          </p:cNvPicPr>
          <p:nvPr/>
        </p:nvPicPr>
        <p:blipFill>
          <a:blip r:embed="rId3"/>
          <a:stretch>
            <a:fillRect/>
          </a:stretch>
        </p:blipFill>
        <p:spPr>
          <a:xfrm>
            <a:off x="7943960" y="1263191"/>
            <a:ext cx="3348450" cy="4720431"/>
          </a:xfrm>
          <a:prstGeom prst="rect">
            <a:avLst/>
          </a:prstGeom>
          <a:ln>
            <a:noFill/>
          </a:ln>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A3C14A97-1A38-4D6B-AD97-F2068C204122}"/>
              </a:ext>
            </a:extLst>
          </p:cNvPr>
          <p:cNvPicPr>
            <a:picLocks noChangeAspect="1"/>
          </p:cNvPicPr>
          <p:nvPr/>
        </p:nvPicPr>
        <p:blipFill rotWithShape="1">
          <a:blip r:embed="rId4"/>
          <a:srcRect l="7699"/>
          <a:stretch/>
        </p:blipFill>
        <p:spPr>
          <a:xfrm>
            <a:off x="5346825" y="1652089"/>
            <a:ext cx="3094286" cy="472043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951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1587F4DB-29D4-4A6A-86CB-2C84C8C4CABF}"/>
              </a:ext>
            </a:extLst>
          </p:cNvPr>
          <p:cNvPicPr>
            <a:picLocks noGrp="1" noChangeAspect="1"/>
          </p:cNvPicPr>
          <p:nvPr>
            <p:ph idx="1"/>
          </p:nvPr>
        </p:nvPicPr>
        <p:blipFill>
          <a:blip r:embed="rId3"/>
          <a:stretch>
            <a:fillRect/>
          </a:stretch>
        </p:blipFill>
        <p:spPr>
          <a:xfrm>
            <a:off x="3403985" y="77204"/>
            <a:ext cx="8313546" cy="6703592"/>
          </a:xfrm>
        </p:spPr>
      </p:pic>
      <p:sp>
        <p:nvSpPr>
          <p:cNvPr id="8" name="Tekstvak 7">
            <a:extLst>
              <a:ext uri="{FF2B5EF4-FFF2-40B4-BE49-F238E27FC236}">
                <a16:creationId xmlns:a16="http://schemas.microsoft.com/office/drawing/2014/main" id="{058A2AB2-4672-4D85-9355-325DE85E2EA8}"/>
              </a:ext>
            </a:extLst>
          </p:cNvPr>
          <p:cNvSpPr txBox="1"/>
          <p:nvPr/>
        </p:nvSpPr>
        <p:spPr>
          <a:xfrm>
            <a:off x="0" y="142140"/>
            <a:ext cx="2057400" cy="523220"/>
          </a:xfrm>
          <a:prstGeom prst="rect">
            <a:avLst/>
          </a:prstGeom>
        </p:spPr>
        <p:txBody>
          <a:bodyPr wrap="square" rtlCol="0">
            <a:spAutoFit/>
          </a:bodyPr>
          <a:lstStyle/>
          <a:p>
            <a:pPr marL="0" indent="0" algn="l">
              <a:buClr>
                <a:srgbClr val="DF2D26"/>
              </a:buClr>
              <a:buNone/>
            </a:pPr>
            <a:r>
              <a:rPr lang="nl-BE" sz="2800" b="1" cap="all" dirty="0">
                <a:solidFill>
                  <a:srgbClr val="FF0000"/>
                </a:solidFill>
                <a:latin typeface="Trebuchet MS" panose="020B0603020202020204" pitchFamily="34" charset="0"/>
              </a:rPr>
              <a:t>gedrag</a:t>
            </a:r>
          </a:p>
        </p:txBody>
      </p:sp>
      <p:sp>
        <p:nvSpPr>
          <p:cNvPr id="9" name="Tekstvak 8">
            <a:extLst>
              <a:ext uri="{FF2B5EF4-FFF2-40B4-BE49-F238E27FC236}">
                <a16:creationId xmlns:a16="http://schemas.microsoft.com/office/drawing/2014/main" id="{201ABE58-63AE-4E21-88F5-C9BFE36EFC5D}"/>
              </a:ext>
            </a:extLst>
          </p:cNvPr>
          <p:cNvSpPr txBox="1"/>
          <p:nvPr/>
        </p:nvSpPr>
        <p:spPr>
          <a:xfrm>
            <a:off x="0" y="4564782"/>
            <a:ext cx="2244436" cy="523220"/>
          </a:xfrm>
          <a:prstGeom prst="rect">
            <a:avLst/>
          </a:prstGeom>
        </p:spPr>
        <p:txBody>
          <a:bodyPr wrap="square" rtlCol="0">
            <a:spAutoFit/>
          </a:bodyPr>
          <a:lstStyle/>
          <a:p>
            <a:pPr marL="0" indent="0" algn="l">
              <a:buClr>
                <a:srgbClr val="DF2D26"/>
              </a:buClr>
              <a:buNone/>
            </a:pPr>
            <a:r>
              <a:rPr lang="nl-BE" sz="2800" b="1" cap="all" dirty="0">
                <a:solidFill>
                  <a:srgbClr val="FF0000"/>
                </a:solidFill>
                <a:latin typeface="Trebuchet MS" panose="020B0603020202020204" pitchFamily="34" charset="0"/>
              </a:rPr>
              <a:t>Structuur</a:t>
            </a:r>
          </a:p>
        </p:txBody>
      </p:sp>
    </p:spTree>
    <p:extLst>
      <p:ext uri="{BB962C8B-B14F-4D97-AF65-F5344CB8AC3E}">
        <p14:creationId xmlns:p14="http://schemas.microsoft.com/office/powerpoint/2010/main" val="2055481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39012FC-7276-436A-B4C3-545A9906989A}"/>
              </a:ext>
            </a:extLst>
          </p:cNvPr>
          <p:cNvSpPr>
            <a:spLocks noGrp="1"/>
          </p:cNvSpPr>
          <p:nvPr>
            <p:ph idx="1"/>
          </p:nvPr>
        </p:nvSpPr>
        <p:spPr>
          <a:xfrm>
            <a:off x="550862" y="1378856"/>
            <a:ext cx="13387367" cy="10565504"/>
          </a:xfrm>
        </p:spPr>
        <p:txBody>
          <a:bodyPr/>
          <a:lstStyle/>
          <a:p>
            <a:r>
              <a:rPr lang="nl-BE" dirty="0"/>
              <a:t>Richt de publieke ruimte zo in dat ze gezond gedrag uitlokt </a:t>
            </a:r>
          </a:p>
          <a:p>
            <a:pPr marL="0" indent="0">
              <a:buNone/>
            </a:pPr>
            <a:r>
              <a:rPr lang="nl-BE" dirty="0"/>
              <a:t>   en stimuleert</a:t>
            </a:r>
          </a:p>
          <a:p>
            <a:endParaRPr lang="nl-BE" dirty="0"/>
          </a:p>
          <a:p>
            <a:endParaRPr lang="nl-BE" dirty="0"/>
          </a:p>
          <a:p>
            <a:endParaRPr lang="nl-BE" dirty="0"/>
          </a:p>
        </p:txBody>
      </p:sp>
      <p:sp>
        <p:nvSpPr>
          <p:cNvPr id="3" name="Titel 2">
            <a:extLst>
              <a:ext uri="{FF2B5EF4-FFF2-40B4-BE49-F238E27FC236}">
                <a16:creationId xmlns:a16="http://schemas.microsoft.com/office/drawing/2014/main" id="{E5506AE3-D451-44B6-B9AE-222FD4405631}"/>
              </a:ext>
            </a:extLst>
          </p:cNvPr>
          <p:cNvSpPr>
            <a:spLocks noGrp="1"/>
          </p:cNvSpPr>
          <p:nvPr>
            <p:ph type="title"/>
          </p:nvPr>
        </p:nvSpPr>
        <p:spPr/>
        <p:txBody>
          <a:bodyPr/>
          <a:lstStyle/>
          <a:p>
            <a:r>
              <a:rPr lang="nl-BE" dirty="0"/>
              <a:t>Uitsmijter Gezondheidskiosk </a:t>
            </a:r>
            <a:r>
              <a:rPr lang="nl-BE" dirty="0" err="1"/>
              <a:t>Terloplein</a:t>
            </a:r>
            <a:endParaRPr lang="nl-BE" dirty="0"/>
          </a:p>
        </p:txBody>
      </p:sp>
      <p:pic>
        <p:nvPicPr>
          <p:cNvPr id="2050" name="Picture 2">
            <a:extLst>
              <a:ext uri="{FF2B5EF4-FFF2-40B4-BE49-F238E27FC236}">
                <a16:creationId xmlns:a16="http://schemas.microsoft.com/office/drawing/2014/main" id="{6F31C6D4-C004-424F-847C-C8D592D6E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331" y="2008567"/>
            <a:ext cx="5816881" cy="3172463"/>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90DC660-F0DE-4ECF-8EB4-BA53479E6A45}"/>
              </a:ext>
            </a:extLst>
          </p:cNvPr>
          <p:cNvPicPr>
            <a:picLocks noChangeAspect="1"/>
          </p:cNvPicPr>
          <p:nvPr/>
        </p:nvPicPr>
        <p:blipFill>
          <a:blip r:embed="rId4"/>
          <a:stretch>
            <a:fillRect/>
          </a:stretch>
        </p:blipFill>
        <p:spPr>
          <a:xfrm>
            <a:off x="0" y="4110945"/>
            <a:ext cx="5620534" cy="2753109"/>
          </a:xfrm>
          <a:prstGeom prst="rect">
            <a:avLst/>
          </a:prstGeom>
        </p:spPr>
      </p:pic>
    </p:spTree>
    <p:extLst>
      <p:ext uri="{BB962C8B-B14F-4D97-AF65-F5344CB8AC3E}">
        <p14:creationId xmlns:p14="http://schemas.microsoft.com/office/powerpoint/2010/main" val="1780131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5FC519-1DB2-41A5-9693-AD99689CD4A4}"/>
              </a:ext>
            </a:extLst>
          </p:cNvPr>
          <p:cNvSpPr>
            <a:spLocks noGrp="1"/>
          </p:cNvSpPr>
          <p:nvPr>
            <p:ph type="title"/>
          </p:nvPr>
        </p:nvSpPr>
        <p:spPr>
          <a:xfrm>
            <a:off x="550863" y="535783"/>
            <a:ext cx="10802937" cy="646331"/>
          </a:xfrm>
        </p:spPr>
        <p:txBody>
          <a:bodyPr/>
          <a:lstStyle/>
          <a:p>
            <a:r>
              <a:rPr lang="en-US" dirty="0" err="1"/>
              <a:t>Contactgegevens</a:t>
            </a:r>
            <a:endParaRPr lang="en-US" dirty="0"/>
          </a:p>
        </p:txBody>
      </p:sp>
      <p:sp>
        <p:nvSpPr>
          <p:cNvPr id="8" name="Content Placeholder 2">
            <a:extLst>
              <a:ext uri="{FF2B5EF4-FFF2-40B4-BE49-F238E27FC236}">
                <a16:creationId xmlns:a16="http://schemas.microsoft.com/office/drawing/2014/main" id="{6B201B92-4B69-44E1-B112-FB889E1992D3}"/>
              </a:ext>
            </a:extLst>
          </p:cNvPr>
          <p:cNvSpPr>
            <a:spLocks noGrp="1"/>
          </p:cNvSpPr>
          <p:nvPr>
            <p:ph idx="1"/>
          </p:nvPr>
        </p:nvSpPr>
        <p:spPr>
          <a:xfrm>
            <a:off x="550862" y="1378856"/>
            <a:ext cx="10802937" cy="5210629"/>
          </a:xfrm>
        </p:spPr>
        <p:txBody>
          <a:bodyPr>
            <a:normAutofit/>
          </a:bodyPr>
          <a:lstStyle/>
          <a:p>
            <a:pPr marL="0" indent="0">
              <a:buNone/>
            </a:pPr>
            <a:r>
              <a:rPr lang="en-US" dirty="0"/>
              <a:t>MMK’s in </a:t>
            </a:r>
            <a:r>
              <a:rPr lang="en-US" dirty="0" err="1"/>
              <a:t>Vlaanderen</a:t>
            </a:r>
            <a:r>
              <a:rPr lang="en-US" dirty="0"/>
              <a:t>:</a:t>
            </a:r>
          </a:p>
          <a:p>
            <a:pPr marL="0" indent="0">
              <a:buNone/>
            </a:pPr>
            <a:r>
              <a:rPr lang="en-US" dirty="0">
                <a:hlinkClick r:id="rId3"/>
              </a:rPr>
              <a:t>www.vlaamselogos.be/content/contactgegevens-van-de-medisch-milieukundigen-regio</a:t>
            </a:r>
            <a:endParaRPr lang="en-US" dirty="0"/>
          </a:p>
          <a:p>
            <a:pPr marL="0" indent="0">
              <a:buNone/>
            </a:pPr>
            <a:endParaRPr lang="en-US" dirty="0">
              <a:hlinkClick r:id="rId4"/>
            </a:endParaRPr>
          </a:p>
          <a:p>
            <a:pPr marL="0" indent="0">
              <a:buNone/>
            </a:pPr>
            <a:r>
              <a:rPr lang="en-US" dirty="0">
                <a:hlinkClick r:id="rId4"/>
              </a:rPr>
              <a:t>https://www.gezondleven.be/contact-gezondheid-en-milieu</a:t>
            </a:r>
            <a:endParaRPr lang="en-US" dirty="0"/>
          </a:p>
        </p:txBody>
      </p:sp>
    </p:spTree>
    <p:extLst>
      <p:ext uri="{BB962C8B-B14F-4D97-AF65-F5344CB8AC3E}">
        <p14:creationId xmlns:p14="http://schemas.microsoft.com/office/powerpoint/2010/main" val="190492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E229D-EF3E-4FA5-ADC1-877D5EDBF9E0}"/>
              </a:ext>
            </a:extLst>
          </p:cNvPr>
          <p:cNvSpPr>
            <a:spLocks noGrp="1"/>
          </p:cNvSpPr>
          <p:nvPr>
            <p:ph type="title"/>
          </p:nvPr>
        </p:nvSpPr>
        <p:spPr/>
        <p:txBody>
          <a:bodyPr/>
          <a:lstStyle/>
          <a:p>
            <a:r>
              <a:rPr lang="nl-BE" dirty="0"/>
              <a:t>Logo’s over heel Vlaanderen - opdracht</a:t>
            </a:r>
          </a:p>
        </p:txBody>
      </p:sp>
      <p:pic>
        <p:nvPicPr>
          <p:cNvPr id="4" name="Tijdelijke aanduiding voor inhoud 3">
            <a:extLst>
              <a:ext uri="{FF2B5EF4-FFF2-40B4-BE49-F238E27FC236}">
                <a16:creationId xmlns:a16="http://schemas.microsoft.com/office/drawing/2014/main" id="{8DB8BE4E-FD5E-45B3-AE19-EC9E63ED06E6}"/>
              </a:ext>
            </a:extLst>
          </p:cNvPr>
          <p:cNvPicPr>
            <a:picLocks noGrp="1" noChangeAspect="1"/>
          </p:cNvPicPr>
          <p:nvPr>
            <p:ph idx="1"/>
          </p:nvPr>
        </p:nvPicPr>
        <p:blipFill>
          <a:blip r:embed="rId3"/>
          <a:stretch>
            <a:fillRect/>
          </a:stretch>
        </p:blipFill>
        <p:spPr>
          <a:xfrm>
            <a:off x="1281132" y="1622084"/>
            <a:ext cx="10732305" cy="4027602"/>
          </a:xfrm>
          <a:prstGeom prst="rect">
            <a:avLst/>
          </a:prstGeom>
        </p:spPr>
      </p:pic>
    </p:spTree>
    <p:extLst>
      <p:ext uri="{BB962C8B-B14F-4D97-AF65-F5344CB8AC3E}">
        <p14:creationId xmlns:p14="http://schemas.microsoft.com/office/powerpoint/2010/main" val="2791685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75FC519-1DB2-41A5-9693-AD99689CD4A4}"/>
              </a:ext>
            </a:extLst>
          </p:cNvPr>
          <p:cNvSpPr>
            <a:spLocks noGrp="1"/>
          </p:cNvSpPr>
          <p:nvPr>
            <p:ph type="title"/>
          </p:nvPr>
        </p:nvSpPr>
        <p:spPr>
          <a:xfrm>
            <a:off x="550863" y="535783"/>
            <a:ext cx="10802937" cy="646331"/>
          </a:xfrm>
        </p:spPr>
        <p:txBody>
          <a:bodyPr/>
          <a:lstStyle/>
          <a:p>
            <a:r>
              <a:rPr lang="en-US" dirty="0" err="1"/>
              <a:t>Contactgegevens</a:t>
            </a:r>
            <a:r>
              <a:rPr lang="en-US" dirty="0"/>
              <a:t> </a:t>
            </a:r>
            <a:r>
              <a:rPr lang="en-US" dirty="0" err="1"/>
              <a:t>mmk</a:t>
            </a:r>
            <a:r>
              <a:rPr lang="en-US" dirty="0"/>
              <a:t> Logo Antwerpen</a:t>
            </a:r>
          </a:p>
        </p:txBody>
      </p:sp>
      <p:sp>
        <p:nvSpPr>
          <p:cNvPr id="8" name="Content Placeholder 2">
            <a:extLst>
              <a:ext uri="{FF2B5EF4-FFF2-40B4-BE49-F238E27FC236}">
                <a16:creationId xmlns:a16="http://schemas.microsoft.com/office/drawing/2014/main" id="{6B201B92-4B69-44E1-B112-FB889E1992D3}"/>
              </a:ext>
            </a:extLst>
          </p:cNvPr>
          <p:cNvSpPr>
            <a:spLocks noGrp="1"/>
          </p:cNvSpPr>
          <p:nvPr>
            <p:ph idx="1"/>
          </p:nvPr>
        </p:nvSpPr>
        <p:spPr>
          <a:xfrm>
            <a:off x="550862" y="1378856"/>
            <a:ext cx="10802937" cy="5210629"/>
          </a:xfrm>
        </p:spPr>
        <p:txBody>
          <a:bodyPr>
            <a:normAutofit fontScale="70000" lnSpcReduction="20000"/>
          </a:bodyPr>
          <a:lstStyle/>
          <a:p>
            <a:pPr marL="0" indent="0">
              <a:buNone/>
            </a:pPr>
            <a:endParaRPr lang="en-US" dirty="0"/>
          </a:p>
          <a:p>
            <a:pPr algn="l"/>
            <a:r>
              <a:rPr lang="nl-BE" b="1" i="0" dirty="0">
                <a:solidFill>
                  <a:srgbClr val="1B1B1B"/>
                </a:solidFill>
                <a:effectLst/>
                <a:latin typeface="Arial" panose="020B0604020202020204" pitchFamily="34" charset="0"/>
              </a:rPr>
              <a:t>Kathleen Degroeve</a:t>
            </a:r>
          </a:p>
          <a:p>
            <a:pPr marL="0" indent="0" algn="l">
              <a:buNone/>
            </a:pPr>
            <a:br>
              <a:rPr lang="nl-BE" b="0" i="0" dirty="0">
                <a:solidFill>
                  <a:srgbClr val="1B1B1B"/>
                </a:solidFill>
                <a:effectLst/>
                <a:latin typeface="Arial" panose="020B0604020202020204" pitchFamily="34" charset="0"/>
              </a:rPr>
            </a:br>
            <a:r>
              <a:rPr lang="nl-BE" b="0" i="0" dirty="0">
                <a:solidFill>
                  <a:srgbClr val="1B1B1B"/>
                </a:solidFill>
                <a:effectLst/>
                <a:latin typeface="Arial" panose="020B0604020202020204" pitchFamily="34" charset="0"/>
              </a:rPr>
              <a:t>Werkingsgebied: Stad Antwerpen die bestaat uit volgende 9 districten: Antwerpen, Berchem, Merksem, Ekeren, Berchem, Wilrijk, Berendrecht-Zandvliet-Lillo, Deurne, Hoboken.</a:t>
            </a:r>
            <a:br>
              <a:rPr lang="nl-BE" b="0" i="0" dirty="0">
                <a:solidFill>
                  <a:srgbClr val="1B1B1B"/>
                </a:solidFill>
                <a:effectLst/>
                <a:latin typeface="Arial" panose="020B0604020202020204" pitchFamily="34" charset="0"/>
              </a:rPr>
            </a:br>
            <a:br>
              <a:rPr lang="nl-BE" b="0" i="0" dirty="0">
                <a:solidFill>
                  <a:srgbClr val="1B1B1B"/>
                </a:solidFill>
                <a:effectLst/>
                <a:latin typeface="Arial" panose="020B0604020202020204" pitchFamily="34" charset="0"/>
              </a:rPr>
            </a:br>
            <a:r>
              <a:rPr lang="nl-BE" b="0" i="0" dirty="0">
                <a:solidFill>
                  <a:srgbClr val="1B1B1B"/>
                </a:solidFill>
                <a:effectLst/>
                <a:latin typeface="Arial" panose="020B0604020202020204" pitchFamily="34" charset="0"/>
              </a:rPr>
              <a:t>E: </a:t>
            </a:r>
            <a:r>
              <a:rPr lang="nl-BE" b="0" i="0" dirty="0">
                <a:solidFill>
                  <a:srgbClr val="1B1B1B"/>
                </a:solidFill>
                <a:effectLst/>
                <a:latin typeface="Arial" panose="020B0604020202020204" pitchFamily="34" charset="0"/>
                <a:hlinkClick r:id="rId3"/>
              </a:rPr>
              <a:t>kathleen.degroeve@logoantwerpen.be</a:t>
            </a:r>
            <a:endParaRPr lang="nl-BE" b="0" i="0" dirty="0">
              <a:solidFill>
                <a:srgbClr val="1B1B1B"/>
              </a:solidFill>
              <a:effectLst/>
              <a:latin typeface="Arial" panose="020B0604020202020204" pitchFamily="34" charset="0"/>
            </a:endParaRPr>
          </a:p>
          <a:p>
            <a:pPr marL="0" indent="0" algn="l">
              <a:buNone/>
            </a:pPr>
            <a:br>
              <a:rPr lang="nl-BE" b="0" i="0" dirty="0">
                <a:solidFill>
                  <a:srgbClr val="1B1B1B"/>
                </a:solidFill>
                <a:effectLst/>
                <a:latin typeface="Arial" panose="020B0604020202020204" pitchFamily="34" charset="0"/>
              </a:rPr>
            </a:br>
            <a:r>
              <a:rPr lang="nl-BE" sz="2600" b="0" i="0" dirty="0">
                <a:solidFill>
                  <a:srgbClr val="1B1B1B"/>
                </a:solidFill>
                <a:effectLst/>
                <a:latin typeface="Arial" panose="020B0604020202020204" pitchFamily="34" charset="0"/>
              </a:rPr>
              <a:t>T: 03 369 16 10 en 0484 65 35 54</a:t>
            </a:r>
          </a:p>
          <a:p>
            <a:pPr marL="0" indent="0" algn="l">
              <a:buNone/>
            </a:pPr>
            <a:endParaRPr lang="nl-BE" sz="2600" b="0" i="0" dirty="0">
              <a:solidFill>
                <a:srgbClr val="1B1B1B"/>
              </a:solidFill>
              <a:effectLst/>
              <a:latin typeface="Arial" panose="020B0604020202020204" pitchFamily="34" charset="0"/>
            </a:endParaRPr>
          </a:p>
          <a:p>
            <a:pPr algn="l"/>
            <a:r>
              <a:rPr lang="nl-BE" b="1" i="0" dirty="0">
                <a:solidFill>
                  <a:srgbClr val="1B1B1B"/>
                </a:solidFill>
                <a:effectLst/>
                <a:latin typeface="Arial" panose="020B0604020202020204" pitchFamily="34" charset="0"/>
              </a:rPr>
              <a:t>Ann Hufkens</a:t>
            </a:r>
          </a:p>
          <a:p>
            <a:pPr marL="0" indent="0" algn="l">
              <a:buNone/>
            </a:pPr>
            <a:br>
              <a:rPr lang="nl-BE" b="0" i="0" dirty="0">
                <a:solidFill>
                  <a:srgbClr val="1B1B1B"/>
                </a:solidFill>
                <a:effectLst/>
                <a:latin typeface="Arial" panose="020B0604020202020204" pitchFamily="34" charset="0"/>
              </a:rPr>
            </a:br>
            <a:r>
              <a:rPr lang="nl-BE" b="0" i="0" dirty="0">
                <a:solidFill>
                  <a:srgbClr val="1B1B1B"/>
                </a:solidFill>
                <a:effectLst/>
                <a:latin typeface="Arial" panose="020B0604020202020204" pitchFamily="34" charset="0"/>
              </a:rPr>
              <a:t>Werkingsgebied: Boechout, Borsbeek, Brasschaat, Brecht, Edegem, Essen, Hove, Kalmthout, Kapellen, Kontich, Lint, Malle, Mortsel, Ranst, Schilde, Schoten, Stabroek, Wijnegem, Wommelgem, Wuustwezel, Zandhoven, Zoersel en Zwijndrecht.</a:t>
            </a:r>
          </a:p>
          <a:p>
            <a:pPr marL="0" indent="0" algn="l">
              <a:buNone/>
            </a:pPr>
            <a:br>
              <a:rPr lang="nl-BE" b="0" i="0" dirty="0">
                <a:solidFill>
                  <a:srgbClr val="1B1B1B"/>
                </a:solidFill>
                <a:effectLst/>
                <a:latin typeface="Arial" panose="020B0604020202020204" pitchFamily="34" charset="0"/>
              </a:rPr>
            </a:br>
            <a:r>
              <a:rPr lang="nl-BE" b="0" i="0" dirty="0">
                <a:solidFill>
                  <a:srgbClr val="1B1B1B"/>
                </a:solidFill>
                <a:effectLst/>
                <a:latin typeface="Arial" panose="020B0604020202020204" pitchFamily="34" charset="0"/>
              </a:rPr>
              <a:t>E: </a:t>
            </a:r>
            <a:r>
              <a:rPr lang="nl-BE" b="0" i="0" dirty="0">
                <a:solidFill>
                  <a:srgbClr val="1B1B1B"/>
                </a:solidFill>
                <a:effectLst/>
                <a:latin typeface="Arial" panose="020B0604020202020204" pitchFamily="34" charset="0"/>
                <a:hlinkClick r:id="rId4"/>
              </a:rPr>
              <a:t>ann.hufkens@logoantwerpen.be</a:t>
            </a:r>
            <a:endParaRPr lang="nl-BE" b="0" i="0" dirty="0">
              <a:solidFill>
                <a:srgbClr val="1B1B1B"/>
              </a:solidFill>
              <a:effectLst/>
              <a:latin typeface="Arial" panose="020B0604020202020204" pitchFamily="34" charset="0"/>
            </a:endParaRPr>
          </a:p>
          <a:p>
            <a:pPr marL="0" indent="0" algn="l">
              <a:buNone/>
            </a:pPr>
            <a:br>
              <a:rPr lang="nl-BE" b="0" i="0" dirty="0">
                <a:solidFill>
                  <a:srgbClr val="1B1B1B"/>
                </a:solidFill>
                <a:effectLst/>
                <a:latin typeface="Arial" panose="020B0604020202020204" pitchFamily="34" charset="0"/>
              </a:rPr>
            </a:br>
            <a:r>
              <a:rPr lang="nl-BE" sz="2600" b="0" i="0" dirty="0">
                <a:solidFill>
                  <a:srgbClr val="1B1B1B"/>
                </a:solidFill>
                <a:effectLst/>
                <a:latin typeface="Arial" panose="020B0604020202020204" pitchFamily="34" charset="0"/>
              </a:rPr>
              <a:t>T: 03 369 16 02 en 0489 36 09 69 </a:t>
            </a:r>
          </a:p>
          <a:p>
            <a:endParaRPr lang="en-US" dirty="0"/>
          </a:p>
        </p:txBody>
      </p:sp>
    </p:spTree>
    <p:extLst>
      <p:ext uri="{BB962C8B-B14F-4D97-AF65-F5344CB8AC3E}">
        <p14:creationId xmlns:p14="http://schemas.microsoft.com/office/powerpoint/2010/main" val="133381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98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64B1C-F4E5-4A44-8816-84025824C839}"/>
              </a:ext>
            </a:extLst>
          </p:cNvPr>
          <p:cNvSpPr>
            <a:spLocks noGrp="1"/>
          </p:cNvSpPr>
          <p:nvPr>
            <p:ph type="title"/>
          </p:nvPr>
        </p:nvSpPr>
        <p:spPr/>
        <p:txBody>
          <a:bodyPr/>
          <a:lstStyle/>
          <a:p>
            <a:r>
              <a:rPr lang="nl-BE" dirty="0"/>
              <a:t>De spelers – preventieve gezondheidszorg </a:t>
            </a:r>
          </a:p>
        </p:txBody>
      </p:sp>
      <p:pic>
        <p:nvPicPr>
          <p:cNvPr id="4" name="Tijdelijke aanduiding voor inhoud 3">
            <a:extLst>
              <a:ext uri="{FF2B5EF4-FFF2-40B4-BE49-F238E27FC236}">
                <a16:creationId xmlns:a16="http://schemas.microsoft.com/office/drawing/2014/main" id="{52A53EDA-3E72-462A-9D09-DFB2BF071CD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1281" y="1182114"/>
            <a:ext cx="10349855" cy="5401566"/>
          </a:xfrm>
          <a:prstGeom prst="rect">
            <a:avLst/>
          </a:prstGeom>
          <a:noFill/>
          <a:ln>
            <a:noFill/>
          </a:ln>
        </p:spPr>
      </p:pic>
    </p:spTree>
    <p:extLst>
      <p:ext uri="{BB962C8B-B14F-4D97-AF65-F5344CB8AC3E}">
        <p14:creationId xmlns:p14="http://schemas.microsoft.com/office/powerpoint/2010/main" val="408208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459E4-4244-425E-A68C-824912624C20}"/>
              </a:ext>
            </a:extLst>
          </p:cNvPr>
          <p:cNvSpPr>
            <a:spLocks noGrp="1"/>
          </p:cNvSpPr>
          <p:nvPr>
            <p:ph type="title"/>
          </p:nvPr>
        </p:nvSpPr>
        <p:spPr/>
        <p:txBody>
          <a:bodyPr/>
          <a:lstStyle/>
          <a:p>
            <a:r>
              <a:rPr lang="nl-BE" dirty="0"/>
              <a:t>Vlaams medisch milieukundig netwerk</a:t>
            </a:r>
          </a:p>
        </p:txBody>
      </p:sp>
      <p:sp>
        <p:nvSpPr>
          <p:cNvPr id="38" name="Tekstvak 1">
            <a:extLst>
              <a:ext uri="{FF2B5EF4-FFF2-40B4-BE49-F238E27FC236}">
                <a16:creationId xmlns:a16="http://schemas.microsoft.com/office/drawing/2014/main" id="{4B7FF5B7-0F5F-470D-9BDD-E659C4B1287E}"/>
              </a:ext>
            </a:extLst>
          </p:cNvPr>
          <p:cNvSpPr txBox="1">
            <a:spLocks noChangeArrowheads="1"/>
          </p:cNvSpPr>
          <p:nvPr/>
        </p:nvSpPr>
        <p:spPr bwMode="auto">
          <a:xfrm>
            <a:off x="2760040" y="5559509"/>
            <a:ext cx="18048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BE" altLang="nl-BE" sz="2800" dirty="0">
                <a:latin typeface="Trebuchet MS" panose="020B0603020202020204" pitchFamily="34" charset="0"/>
              </a:rPr>
              <a:t>1</a:t>
            </a:r>
            <a:r>
              <a:rPr lang="nl-BE" altLang="nl-BE" sz="2800" baseline="30000" dirty="0">
                <a:latin typeface="Trebuchet MS" panose="020B0603020202020204" pitchFamily="34" charset="0"/>
              </a:rPr>
              <a:t>e</a:t>
            </a:r>
            <a:r>
              <a:rPr lang="nl-BE" altLang="nl-BE" sz="2800" dirty="0">
                <a:latin typeface="Trebuchet MS" panose="020B0603020202020204" pitchFamily="34" charset="0"/>
              </a:rPr>
              <a:t> lijn</a:t>
            </a:r>
          </a:p>
        </p:txBody>
      </p:sp>
      <p:sp>
        <p:nvSpPr>
          <p:cNvPr id="39" name="Tekstvak 19">
            <a:extLst>
              <a:ext uri="{FF2B5EF4-FFF2-40B4-BE49-F238E27FC236}">
                <a16:creationId xmlns:a16="http://schemas.microsoft.com/office/drawing/2014/main" id="{D0185398-D092-4660-B7F5-0A817CE3CF50}"/>
              </a:ext>
            </a:extLst>
          </p:cNvPr>
          <p:cNvSpPr txBox="1">
            <a:spLocks noChangeArrowheads="1"/>
          </p:cNvSpPr>
          <p:nvPr/>
        </p:nvSpPr>
        <p:spPr bwMode="auto">
          <a:xfrm>
            <a:off x="1144318" y="3639353"/>
            <a:ext cx="18048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BE" altLang="nl-BE" sz="2800" dirty="0">
                <a:latin typeface="Trebuchet MS" panose="020B0603020202020204" pitchFamily="34" charset="0"/>
              </a:rPr>
              <a:t>2</a:t>
            </a:r>
            <a:r>
              <a:rPr lang="nl-BE" altLang="nl-BE" sz="2800" baseline="30000" dirty="0">
                <a:latin typeface="Trebuchet MS" panose="020B0603020202020204" pitchFamily="34" charset="0"/>
              </a:rPr>
              <a:t>e</a:t>
            </a:r>
            <a:r>
              <a:rPr lang="nl-BE" altLang="nl-BE" sz="2800" dirty="0">
                <a:latin typeface="Trebuchet MS" panose="020B0603020202020204" pitchFamily="34" charset="0"/>
              </a:rPr>
              <a:t> lijn</a:t>
            </a:r>
          </a:p>
        </p:txBody>
      </p:sp>
      <p:grpSp>
        <p:nvGrpSpPr>
          <p:cNvPr id="40" name="Groep 1">
            <a:extLst>
              <a:ext uri="{FF2B5EF4-FFF2-40B4-BE49-F238E27FC236}">
                <a16:creationId xmlns:a16="http://schemas.microsoft.com/office/drawing/2014/main" id="{88ECBFFC-FC24-44E7-9302-8D43477817B6}"/>
              </a:ext>
            </a:extLst>
          </p:cNvPr>
          <p:cNvGrpSpPr>
            <a:grpSpLocks/>
          </p:cNvGrpSpPr>
          <p:nvPr/>
        </p:nvGrpSpPr>
        <p:grpSpPr bwMode="auto">
          <a:xfrm>
            <a:off x="1808018" y="1433944"/>
            <a:ext cx="8749146" cy="5424055"/>
            <a:chOff x="861719" y="1645747"/>
            <a:chExt cx="7572375" cy="4722812"/>
          </a:xfrm>
        </p:grpSpPr>
        <p:grpSp>
          <p:nvGrpSpPr>
            <p:cNvPr id="41" name="Groep 1">
              <a:extLst>
                <a:ext uri="{FF2B5EF4-FFF2-40B4-BE49-F238E27FC236}">
                  <a16:creationId xmlns:a16="http://schemas.microsoft.com/office/drawing/2014/main" id="{0E1688F8-B161-4E94-989E-B7AD3FEC1B92}"/>
                </a:ext>
              </a:extLst>
            </p:cNvPr>
            <p:cNvGrpSpPr>
              <a:grpSpLocks/>
            </p:cNvGrpSpPr>
            <p:nvPr/>
          </p:nvGrpSpPr>
          <p:grpSpPr bwMode="auto">
            <a:xfrm>
              <a:off x="861719" y="1645747"/>
              <a:ext cx="7572375" cy="4722812"/>
              <a:chOff x="728662" y="1804988"/>
              <a:chExt cx="7572376" cy="4722189"/>
            </a:xfrm>
          </p:grpSpPr>
          <p:sp>
            <p:nvSpPr>
              <p:cNvPr id="43" name="Gelijkbenige driehoek 42">
                <a:extLst>
                  <a:ext uri="{FF2B5EF4-FFF2-40B4-BE49-F238E27FC236}">
                    <a16:creationId xmlns:a16="http://schemas.microsoft.com/office/drawing/2014/main" id="{DDF983B3-7F4F-473F-BDCE-BF4E5DB84424}"/>
                  </a:ext>
                </a:extLst>
              </p:cNvPr>
              <p:cNvSpPr/>
              <p:nvPr/>
            </p:nvSpPr>
            <p:spPr>
              <a:xfrm rot="10800000">
                <a:off x="931984" y="1827835"/>
                <a:ext cx="7174522" cy="4699342"/>
              </a:xfrm>
              <a:prstGeom prst="triangle">
                <a:avLst/>
              </a:prstGeom>
              <a:solidFill>
                <a:srgbClr val="0099D2">
                  <a:alpha val="47000"/>
                </a:srgbClr>
              </a:solidFill>
              <a:ln>
                <a:noFill/>
              </a:ln>
              <a:effectLst>
                <a:glow rad="4953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pic>
            <p:nvPicPr>
              <p:cNvPr id="44" name="Afbeelding 8">
                <a:extLst>
                  <a:ext uri="{FF2B5EF4-FFF2-40B4-BE49-F238E27FC236}">
                    <a16:creationId xmlns:a16="http://schemas.microsoft.com/office/drawing/2014/main" id="{CB4A5207-1941-4A1B-A18E-9B13DC9E7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5388" y="5192713"/>
                <a:ext cx="21510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kstvak 10">
                <a:extLst>
                  <a:ext uri="{FF2B5EF4-FFF2-40B4-BE49-F238E27FC236}">
                    <a16:creationId xmlns:a16="http://schemas.microsoft.com/office/drawing/2014/main" id="{5694E3CE-C496-4272-98FB-8AD5841228A8}"/>
                  </a:ext>
                </a:extLst>
              </p:cNvPr>
              <p:cNvSpPr txBox="1">
                <a:spLocks noChangeArrowheads="1"/>
              </p:cNvSpPr>
              <p:nvPr/>
            </p:nvSpPr>
            <p:spPr bwMode="auto">
              <a:xfrm>
                <a:off x="728662" y="1986753"/>
                <a:ext cx="3176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nl-BE" sz="2000" b="1">
                    <a:solidFill>
                      <a:srgbClr val="00648B"/>
                    </a:solidFill>
                    <a:ea typeface="Geneva" pitchFamily="124" charset="-128"/>
                  </a:rPr>
                  <a:t>PARTNERORGANISATIE MILIEUGEZONDHEID</a:t>
                </a:r>
              </a:p>
            </p:txBody>
          </p:sp>
          <p:sp>
            <p:nvSpPr>
              <p:cNvPr id="46" name="Tekstvak 11">
                <a:extLst>
                  <a:ext uri="{FF2B5EF4-FFF2-40B4-BE49-F238E27FC236}">
                    <a16:creationId xmlns:a16="http://schemas.microsoft.com/office/drawing/2014/main" id="{01DAC16A-8518-4AD7-B3ED-24DDECA02657}"/>
                  </a:ext>
                </a:extLst>
              </p:cNvPr>
              <p:cNvSpPr txBox="1">
                <a:spLocks noChangeArrowheads="1"/>
              </p:cNvSpPr>
              <p:nvPr/>
            </p:nvSpPr>
            <p:spPr bwMode="auto">
              <a:xfrm>
                <a:off x="5030788" y="1804988"/>
                <a:ext cx="32702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nl-BE" sz="2000" b="1">
                    <a:solidFill>
                      <a:srgbClr val="00648B"/>
                    </a:solidFill>
                    <a:ea typeface="Geneva" pitchFamily="124" charset="-128"/>
                  </a:rPr>
                  <a:t>WETENSCH. STEUNPUNT MILIEU &amp; GEZONDHEID</a:t>
                </a:r>
              </a:p>
            </p:txBody>
          </p:sp>
          <p:cxnSp>
            <p:nvCxnSpPr>
              <p:cNvPr id="47" name="Rechte verbindingslijn 46">
                <a:extLst>
                  <a:ext uri="{FF2B5EF4-FFF2-40B4-BE49-F238E27FC236}">
                    <a16:creationId xmlns:a16="http://schemas.microsoft.com/office/drawing/2014/main" id="{2D5BF9DB-4988-487F-AC1B-430F42ABB1EE}"/>
                  </a:ext>
                </a:extLst>
              </p:cNvPr>
              <p:cNvCxnSpPr/>
              <p:nvPr/>
            </p:nvCxnSpPr>
            <p:spPr>
              <a:xfrm>
                <a:off x="1939924" y="3160534"/>
                <a:ext cx="5195889" cy="0"/>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48" name="Rechte verbindingslijn 47">
                <a:extLst>
                  <a:ext uri="{FF2B5EF4-FFF2-40B4-BE49-F238E27FC236}">
                    <a16:creationId xmlns:a16="http://schemas.microsoft.com/office/drawing/2014/main" id="{47B16FF8-434C-4B2F-BC7A-6BCB209E845B}"/>
                  </a:ext>
                </a:extLst>
              </p:cNvPr>
              <p:cNvCxnSpPr/>
              <p:nvPr/>
            </p:nvCxnSpPr>
            <p:spPr>
              <a:xfrm>
                <a:off x="3255962" y="4812903"/>
                <a:ext cx="2468562" cy="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49" name="PIJL-LINKS en -RECHTS 11">
                <a:extLst>
                  <a:ext uri="{FF2B5EF4-FFF2-40B4-BE49-F238E27FC236}">
                    <a16:creationId xmlns:a16="http://schemas.microsoft.com/office/drawing/2014/main" id="{1C64E64C-C2E8-475F-8FCA-6E84260B3A6C}"/>
                  </a:ext>
                </a:extLst>
              </p:cNvPr>
              <p:cNvSpPr/>
              <p:nvPr/>
            </p:nvSpPr>
            <p:spPr>
              <a:xfrm rot="5400000">
                <a:off x="2573388" y="2927178"/>
                <a:ext cx="774598" cy="355600"/>
              </a:xfrm>
              <a:prstGeom prst="leftRight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sp>
            <p:nvSpPr>
              <p:cNvPr id="50" name="PIJL-LINKS en -RECHTS 12">
                <a:extLst>
                  <a:ext uri="{FF2B5EF4-FFF2-40B4-BE49-F238E27FC236}">
                    <a16:creationId xmlns:a16="http://schemas.microsoft.com/office/drawing/2014/main" id="{E8C47171-3E0F-4728-9103-61B834A66839}"/>
                  </a:ext>
                </a:extLst>
              </p:cNvPr>
              <p:cNvSpPr/>
              <p:nvPr/>
            </p:nvSpPr>
            <p:spPr>
              <a:xfrm rot="5400000">
                <a:off x="5913489" y="2924004"/>
                <a:ext cx="776186" cy="357187"/>
              </a:xfrm>
              <a:prstGeom prst="leftRight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sp>
            <p:nvSpPr>
              <p:cNvPr id="51" name="PIJL-OMLAAG 13">
                <a:extLst>
                  <a:ext uri="{FF2B5EF4-FFF2-40B4-BE49-F238E27FC236}">
                    <a16:creationId xmlns:a16="http://schemas.microsoft.com/office/drawing/2014/main" id="{D317B35A-70BB-4044-B162-618B148D83E0}"/>
                  </a:ext>
                </a:extLst>
              </p:cNvPr>
              <p:cNvSpPr/>
              <p:nvPr/>
            </p:nvSpPr>
            <p:spPr>
              <a:xfrm>
                <a:off x="3698874" y="4389097"/>
                <a:ext cx="477838" cy="819042"/>
              </a:xfrm>
              <a:prstGeom prst="down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cxnSp>
            <p:nvCxnSpPr>
              <p:cNvPr id="52" name="Rechte verbindingslijn 51">
                <a:extLst>
                  <a:ext uri="{FF2B5EF4-FFF2-40B4-BE49-F238E27FC236}">
                    <a16:creationId xmlns:a16="http://schemas.microsoft.com/office/drawing/2014/main" id="{B55D867A-F9B1-442E-A2FF-9F8EBA671C54}"/>
                  </a:ext>
                </a:extLst>
              </p:cNvPr>
              <p:cNvCxnSpPr/>
              <p:nvPr/>
            </p:nvCxnSpPr>
            <p:spPr>
              <a:xfrm>
                <a:off x="4519613" y="1827210"/>
                <a:ext cx="0" cy="2985693"/>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53" name="PIJL-LINKS en -RECHTS 15">
                <a:extLst>
                  <a:ext uri="{FF2B5EF4-FFF2-40B4-BE49-F238E27FC236}">
                    <a16:creationId xmlns:a16="http://schemas.microsoft.com/office/drawing/2014/main" id="{E88C62AF-B63B-40DD-A6F5-1B205DD55314}"/>
                  </a:ext>
                </a:extLst>
              </p:cNvPr>
              <p:cNvSpPr/>
              <p:nvPr/>
            </p:nvSpPr>
            <p:spPr>
              <a:xfrm>
                <a:off x="3905249" y="3889100"/>
                <a:ext cx="1227138" cy="357141"/>
              </a:xfrm>
              <a:prstGeom prst="leftRight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sp>
            <p:nvSpPr>
              <p:cNvPr id="54" name="PIJL-LINKS en -RECHTS 16">
                <a:extLst>
                  <a:ext uri="{FF2B5EF4-FFF2-40B4-BE49-F238E27FC236}">
                    <a16:creationId xmlns:a16="http://schemas.microsoft.com/office/drawing/2014/main" id="{D189C2DD-DF0A-4923-A79C-511B00AB3884}"/>
                  </a:ext>
                </a:extLst>
              </p:cNvPr>
              <p:cNvSpPr/>
              <p:nvPr/>
            </p:nvSpPr>
            <p:spPr>
              <a:xfrm>
                <a:off x="3863974" y="2238318"/>
                <a:ext cx="1227138" cy="355553"/>
              </a:xfrm>
              <a:prstGeom prst="leftRight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sp>
            <p:nvSpPr>
              <p:cNvPr id="55" name="PIJL-OMLAAG 17">
                <a:extLst>
                  <a:ext uri="{FF2B5EF4-FFF2-40B4-BE49-F238E27FC236}">
                    <a16:creationId xmlns:a16="http://schemas.microsoft.com/office/drawing/2014/main" id="{57411D29-CC55-4C97-838D-1E73257A6ECE}"/>
                  </a:ext>
                </a:extLst>
              </p:cNvPr>
              <p:cNvSpPr/>
              <p:nvPr/>
            </p:nvSpPr>
            <p:spPr>
              <a:xfrm rot="10800000">
                <a:off x="4114799" y="4351002"/>
                <a:ext cx="466725" cy="825391"/>
              </a:xfrm>
              <a:prstGeom prst="downArrow">
                <a:avLst/>
              </a:prstGeom>
              <a:solidFill>
                <a:srgbClr val="00648B"/>
              </a:solidFill>
              <a:ln>
                <a:solidFill>
                  <a:srgbClr val="00648B"/>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nl-BE"/>
              </a:p>
            </p:txBody>
          </p:sp>
          <p:pic>
            <p:nvPicPr>
              <p:cNvPr id="56" name="Tijdelijke aanduiding voor inhoud 4">
                <a:extLst>
                  <a:ext uri="{FF2B5EF4-FFF2-40B4-BE49-F238E27FC236}">
                    <a16:creationId xmlns:a16="http://schemas.microsoft.com/office/drawing/2014/main" id="{7B13A63F-572C-433B-9628-399B36166AD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9738" y="3638550"/>
                <a:ext cx="18192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 name="Picture 24" descr="Home">
              <a:extLst>
                <a:ext uri="{FF2B5EF4-FFF2-40B4-BE49-F238E27FC236}">
                  <a16:creationId xmlns:a16="http://schemas.microsoft.com/office/drawing/2014/main" id="{1355E1C6-0B66-4577-997B-383FA4742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154" y="3553914"/>
              <a:ext cx="21145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Afbeelding 1">
            <a:extLst>
              <a:ext uri="{FF2B5EF4-FFF2-40B4-BE49-F238E27FC236}">
                <a16:creationId xmlns:a16="http://schemas.microsoft.com/office/drawing/2014/main" id="{CBACBEBB-8FCB-4013-9EDB-87FAB7C21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880" y="4525067"/>
            <a:ext cx="1804855" cy="91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Afbeelding 1">
            <a:extLst>
              <a:ext uri="{FF2B5EF4-FFF2-40B4-BE49-F238E27FC236}">
                <a16:creationId xmlns:a16="http://schemas.microsoft.com/office/drawing/2014/main" id="{FB8E074A-7EA4-4840-82A0-41256B433B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0846" y="3933961"/>
            <a:ext cx="2210174" cy="982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47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B7ED7-B6E9-4F70-A449-A180ACCEE8E8}"/>
              </a:ext>
            </a:extLst>
          </p:cNvPr>
          <p:cNvSpPr>
            <a:spLocks noGrp="1"/>
          </p:cNvSpPr>
          <p:nvPr>
            <p:ph type="title"/>
          </p:nvPr>
        </p:nvSpPr>
        <p:spPr/>
        <p:txBody>
          <a:bodyPr/>
          <a:lstStyle/>
          <a:p>
            <a:r>
              <a:rPr lang="nl-BE" dirty="0"/>
              <a:t>Praktijkwerking </a:t>
            </a:r>
          </a:p>
        </p:txBody>
      </p:sp>
      <p:sp>
        <p:nvSpPr>
          <p:cNvPr id="3" name="Tijdelijke aanduiding voor inhoud 2">
            <a:extLst>
              <a:ext uri="{FF2B5EF4-FFF2-40B4-BE49-F238E27FC236}">
                <a16:creationId xmlns:a16="http://schemas.microsoft.com/office/drawing/2014/main" id="{FBD1FBA0-4E98-4788-A1EB-5D333B93BABB}"/>
              </a:ext>
            </a:extLst>
          </p:cNvPr>
          <p:cNvSpPr>
            <a:spLocks noGrp="1"/>
          </p:cNvSpPr>
          <p:nvPr>
            <p:ph idx="1"/>
          </p:nvPr>
        </p:nvSpPr>
        <p:spPr/>
        <p:txBody>
          <a:bodyPr/>
          <a:lstStyle/>
          <a:p>
            <a:pPr marL="0" indent="0">
              <a:buNone/>
            </a:pPr>
            <a:r>
              <a:rPr lang="nl-BE" sz="3200" dirty="0">
                <a:solidFill>
                  <a:srgbClr val="32AFAA"/>
                </a:solidFill>
                <a:ea typeface="+mj-ea"/>
                <a:cs typeface="+mj-cs"/>
              </a:rPr>
              <a:t>Kent u ons?</a:t>
            </a:r>
          </a:p>
          <a:p>
            <a:endParaRPr lang="nl-BE" dirty="0">
              <a:solidFill>
                <a:srgbClr val="32AFAA"/>
              </a:solidFill>
              <a:ea typeface="+mj-ea"/>
              <a:cs typeface="+mj-cs"/>
            </a:endParaRPr>
          </a:p>
          <a:p>
            <a:r>
              <a:rPr lang="nl-BE" dirty="0"/>
              <a:t>Rond welke thema’s werken medisch milieukundigen bij Logo’s</a:t>
            </a:r>
          </a:p>
          <a:p>
            <a:r>
              <a:rPr lang="nl-BE" dirty="0"/>
              <a:t>Waar vindt u als arts info</a:t>
            </a:r>
          </a:p>
          <a:p>
            <a:r>
              <a:rPr lang="nl-BE" dirty="0"/>
              <a:t>Waar werken artsen samen met </a:t>
            </a:r>
            <a:r>
              <a:rPr lang="nl-BE" dirty="0" err="1"/>
              <a:t>MMK’s</a:t>
            </a:r>
            <a:r>
              <a:rPr lang="nl-BE" dirty="0"/>
              <a:t>?</a:t>
            </a:r>
          </a:p>
          <a:p>
            <a:endParaRPr lang="nl-BE" dirty="0"/>
          </a:p>
          <a:p>
            <a:endParaRPr lang="nl-BE" dirty="0"/>
          </a:p>
          <a:p>
            <a:pPr marL="0" indent="0">
              <a:spcBef>
                <a:spcPct val="0"/>
              </a:spcBef>
              <a:buNone/>
            </a:pPr>
            <a:r>
              <a:rPr lang="nl-BE" sz="4000" dirty="0">
                <a:solidFill>
                  <a:srgbClr val="32AFAA"/>
                </a:solidFill>
                <a:ea typeface="+mj-ea"/>
                <a:cs typeface="+mj-cs"/>
              </a:rPr>
              <a:t>	</a:t>
            </a:r>
          </a:p>
        </p:txBody>
      </p:sp>
    </p:spTree>
    <p:extLst>
      <p:ext uri="{BB962C8B-B14F-4D97-AF65-F5344CB8AC3E}">
        <p14:creationId xmlns:p14="http://schemas.microsoft.com/office/powerpoint/2010/main" val="3426467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2C0C855-02EA-40EF-9055-7BD972B9CE94}"/>
              </a:ext>
            </a:extLst>
          </p:cNvPr>
          <p:cNvPicPr>
            <a:picLocks noGrp="1" noChangeAspect="1"/>
          </p:cNvPicPr>
          <p:nvPr>
            <p:ph idx="1"/>
          </p:nvPr>
        </p:nvPicPr>
        <p:blipFill>
          <a:blip r:embed="rId3"/>
          <a:stretch>
            <a:fillRect/>
          </a:stretch>
        </p:blipFill>
        <p:spPr>
          <a:xfrm>
            <a:off x="2308584" y="1182114"/>
            <a:ext cx="6099717" cy="5210175"/>
          </a:xfrm>
        </p:spPr>
      </p:pic>
      <p:sp>
        <p:nvSpPr>
          <p:cNvPr id="3" name="Titel 2">
            <a:extLst>
              <a:ext uri="{FF2B5EF4-FFF2-40B4-BE49-F238E27FC236}">
                <a16:creationId xmlns:a16="http://schemas.microsoft.com/office/drawing/2014/main" id="{D307C7B9-EEF4-4B0A-8E7F-4B5012A00706}"/>
              </a:ext>
            </a:extLst>
          </p:cNvPr>
          <p:cNvSpPr>
            <a:spLocks noGrp="1"/>
          </p:cNvSpPr>
          <p:nvPr>
            <p:ph type="title"/>
          </p:nvPr>
        </p:nvSpPr>
        <p:spPr/>
        <p:txBody>
          <a:bodyPr/>
          <a:lstStyle/>
          <a:p>
            <a:r>
              <a:rPr lang="nl-BE" dirty="0"/>
              <a:t>Thema’s gezondheid en milieu </a:t>
            </a:r>
          </a:p>
        </p:txBody>
      </p:sp>
    </p:spTree>
    <p:extLst>
      <p:ext uri="{BB962C8B-B14F-4D97-AF65-F5344CB8AC3E}">
        <p14:creationId xmlns:p14="http://schemas.microsoft.com/office/powerpoint/2010/main" val="20399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3BFA67-5F92-4015-AA8F-C9B60D49AA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50" y="97744"/>
            <a:ext cx="11950700" cy="6662513"/>
          </a:xfrm>
          <a:prstGeom prst="rect">
            <a:avLst/>
          </a:prstGeom>
          <a:solidFill>
            <a:srgbClr val="FFFFFF"/>
          </a:solidFill>
        </p:spPr>
      </p:pic>
    </p:spTree>
    <p:extLst>
      <p:ext uri="{BB962C8B-B14F-4D97-AF65-F5344CB8AC3E}">
        <p14:creationId xmlns:p14="http://schemas.microsoft.com/office/powerpoint/2010/main" val="300912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F897F0-D36E-430B-B97E-73E5D7F389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77928" y="714977"/>
            <a:ext cx="5928702" cy="5775544"/>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3674AC30-D40A-4C06-BD3A-04802688E112}"/>
              </a:ext>
            </a:extLst>
          </p:cNvPr>
          <p:cNvSpPr>
            <a:spLocks noGrp="1"/>
          </p:cNvSpPr>
          <p:nvPr>
            <p:ph type="title"/>
          </p:nvPr>
        </p:nvSpPr>
        <p:spPr>
          <a:xfrm>
            <a:off x="550863" y="535783"/>
            <a:ext cx="10802937" cy="646331"/>
          </a:xfrm>
        </p:spPr>
        <p:txBody>
          <a:bodyPr/>
          <a:lstStyle/>
          <a:p>
            <a:r>
              <a:rPr lang="en-US" dirty="0"/>
              <a:t>WHO</a:t>
            </a:r>
          </a:p>
        </p:txBody>
      </p:sp>
      <p:cxnSp>
        <p:nvCxnSpPr>
          <p:cNvPr id="4" name="Rechte verbindingslijn met pijl 3">
            <a:extLst>
              <a:ext uri="{FF2B5EF4-FFF2-40B4-BE49-F238E27FC236}">
                <a16:creationId xmlns:a16="http://schemas.microsoft.com/office/drawing/2014/main" id="{A3DC7192-BDF1-4835-B11E-92208C9DB14C}"/>
              </a:ext>
            </a:extLst>
          </p:cNvPr>
          <p:cNvCxnSpPr/>
          <p:nvPr/>
        </p:nvCxnSpPr>
        <p:spPr>
          <a:xfrm flipV="1">
            <a:off x="1327759" y="5486400"/>
            <a:ext cx="2680570" cy="6263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2CC47A8-6B4C-4E3C-81E5-A33D94D64AA2}"/>
              </a:ext>
            </a:extLst>
          </p:cNvPr>
          <p:cNvPicPr>
            <a:picLocks noChangeAspect="1"/>
          </p:cNvPicPr>
          <p:nvPr/>
        </p:nvPicPr>
        <p:blipFill>
          <a:blip r:embed="rId3"/>
          <a:stretch>
            <a:fillRect/>
          </a:stretch>
        </p:blipFill>
        <p:spPr>
          <a:xfrm>
            <a:off x="8089598" y="914400"/>
            <a:ext cx="4102402" cy="3252355"/>
          </a:xfrm>
          <a:prstGeom prst="rect">
            <a:avLst/>
          </a:prstGeom>
        </p:spPr>
      </p:pic>
      <p:sp>
        <p:nvSpPr>
          <p:cNvPr id="7" name="Tijdelijke aanduiding voor inhoud 6">
            <a:extLst>
              <a:ext uri="{FF2B5EF4-FFF2-40B4-BE49-F238E27FC236}">
                <a16:creationId xmlns:a16="http://schemas.microsoft.com/office/drawing/2014/main" id="{C6D77730-490F-4DFB-8880-BC3217443EBF}"/>
              </a:ext>
            </a:extLst>
          </p:cNvPr>
          <p:cNvSpPr>
            <a:spLocks noGrp="1"/>
          </p:cNvSpPr>
          <p:nvPr>
            <p:ph idx="1"/>
          </p:nvPr>
        </p:nvSpPr>
        <p:spPr>
          <a:xfrm>
            <a:off x="550863" y="1378856"/>
            <a:ext cx="7328542" cy="5210629"/>
          </a:xfrm>
        </p:spPr>
        <p:txBody>
          <a:bodyPr vert="horz" lIns="91440" tIns="45720" rIns="91440" bIns="45720" rtlCol="0" anchor="t">
            <a:normAutofit/>
          </a:bodyPr>
          <a:lstStyle/>
          <a:p>
            <a:endParaRPr lang="nl-BE" dirty="0"/>
          </a:p>
          <a:p>
            <a:pPr lvl="1"/>
            <a:r>
              <a:rPr lang="nl-BE" dirty="0"/>
              <a:t>Aandachtsgebieden </a:t>
            </a:r>
          </a:p>
          <a:p>
            <a:pPr lvl="2"/>
            <a:r>
              <a:rPr lang="nl-BE" dirty="0"/>
              <a:t>bv </a:t>
            </a:r>
            <a:r>
              <a:rPr lang="nl-BE" dirty="0" err="1"/>
              <a:t>Umicore</a:t>
            </a:r>
            <a:r>
              <a:rPr lang="nl-BE" dirty="0"/>
              <a:t> - hoge loodwaardes bij kinderen</a:t>
            </a:r>
          </a:p>
          <a:p>
            <a:pPr lvl="2"/>
            <a:r>
              <a:rPr lang="nl-BE" dirty="0"/>
              <a:t>PFAS gestart rond 3M in Zwijndrecht maar nu in heel </a:t>
            </a:r>
          </a:p>
          <a:p>
            <a:pPr marL="914400" lvl="2" indent="0">
              <a:buNone/>
            </a:pPr>
            <a:r>
              <a:rPr lang="nl-BE" dirty="0"/>
              <a:t>Vlaanderen </a:t>
            </a:r>
          </a:p>
          <a:p>
            <a:pPr lvl="1"/>
            <a:r>
              <a:rPr lang="nl-BE" dirty="0"/>
              <a:t>Wat doen de </a:t>
            </a:r>
            <a:r>
              <a:rPr lang="nl-BE" dirty="0" err="1"/>
              <a:t>MMK’s</a:t>
            </a:r>
            <a:r>
              <a:rPr lang="nl-BE" dirty="0"/>
              <a:t>: </a:t>
            </a:r>
          </a:p>
          <a:p>
            <a:pPr lvl="2"/>
            <a:r>
              <a:rPr lang="nl-BE" dirty="0"/>
              <a:t>Beantwoorden de vragen van ongeruste burgers</a:t>
            </a:r>
          </a:p>
          <a:p>
            <a:pPr lvl="2"/>
            <a:r>
              <a:rPr lang="nl-BE" dirty="0"/>
              <a:t>Ondersteuning van diensten en hulpverleners </a:t>
            </a:r>
            <a:r>
              <a:rPr lang="nl-BE" dirty="0" err="1"/>
              <a:t>oa</a:t>
            </a:r>
            <a:r>
              <a:rPr lang="nl-BE" dirty="0"/>
              <a:t> milieudienst, eerstelijnszones</a:t>
            </a:r>
          </a:p>
          <a:p>
            <a:pPr lvl="2"/>
            <a:r>
              <a:rPr lang="nl-BE" dirty="0"/>
              <a:t>Risico-inschatting en -perceptie – correct informeren - wetenschappelijke kennis volop in ontwikkeling   </a:t>
            </a:r>
          </a:p>
          <a:p>
            <a:pPr lvl="2"/>
            <a:r>
              <a:rPr lang="nl-BE" dirty="0"/>
              <a:t>Voorbeeld Zwijndrecht</a:t>
            </a:r>
          </a:p>
          <a:p>
            <a:pPr marL="0" indent="0">
              <a:buNone/>
            </a:pPr>
            <a:endParaRPr lang="nl-BE" sz="2000" dirty="0"/>
          </a:p>
        </p:txBody>
      </p:sp>
      <p:sp>
        <p:nvSpPr>
          <p:cNvPr id="2" name="Titel 1">
            <a:extLst>
              <a:ext uri="{FF2B5EF4-FFF2-40B4-BE49-F238E27FC236}">
                <a16:creationId xmlns:a16="http://schemas.microsoft.com/office/drawing/2014/main" id="{F7C6071A-9552-4F43-B849-641298034450}"/>
              </a:ext>
            </a:extLst>
          </p:cNvPr>
          <p:cNvSpPr>
            <a:spLocks noGrp="1"/>
          </p:cNvSpPr>
          <p:nvPr>
            <p:ph type="title"/>
          </p:nvPr>
        </p:nvSpPr>
        <p:spPr>
          <a:xfrm>
            <a:off x="550863" y="-196842"/>
            <a:ext cx="10802937" cy="1754326"/>
          </a:xfrm>
        </p:spPr>
        <p:txBody>
          <a:bodyPr/>
          <a:lstStyle/>
          <a:p>
            <a:pPr algn="ctr"/>
            <a:br>
              <a:rPr lang="nl-NL" dirty="0"/>
            </a:br>
            <a:r>
              <a:rPr lang="nl-NL" dirty="0"/>
              <a:t>	Thema: milieugezondheidskundige aandachtsgebieden</a:t>
            </a:r>
          </a:p>
        </p:txBody>
      </p:sp>
      <p:pic>
        <p:nvPicPr>
          <p:cNvPr id="5" name="Afbeelding 4">
            <a:extLst>
              <a:ext uri="{FF2B5EF4-FFF2-40B4-BE49-F238E27FC236}">
                <a16:creationId xmlns:a16="http://schemas.microsoft.com/office/drawing/2014/main" id="{C243A3EE-86CE-421F-A04C-98E51ABCD020}"/>
              </a:ext>
            </a:extLst>
          </p:cNvPr>
          <p:cNvPicPr>
            <a:picLocks noChangeAspect="1"/>
          </p:cNvPicPr>
          <p:nvPr/>
        </p:nvPicPr>
        <p:blipFill>
          <a:blip r:embed="rId4"/>
          <a:stretch>
            <a:fillRect/>
          </a:stretch>
        </p:blipFill>
        <p:spPr>
          <a:xfrm>
            <a:off x="8258783" y="4059999"/>
            <a:ext cx="3933217" cy="2798001"/>
          </a:xfrm>
          <a:prstGeom prst="rect">
            <a:avLst/>
          </a:prstGeom>
        </p:spPr>
      </p:pic>
      <p:sp>
        <p:nvSpPr>
          <p:cNvPr id="6" name="Tekstvak 5">
            <a:extLst>
              <a:ext uri="{FF2B5EF4-FFF2-40B4-BE49-F238E27FC236}">
                <a16:creationId xmlns:a16="http://schemas.microsoft.com/office/drawing/2014/main" id="{2B50E137-3378-471A-BB18-23F8BC1DD96E}"/>
              </a:ext>
            </a:extLst>
          </p:cNvPr>
          <p:cNvSpPr txBox="1"/>
          <p:nvPr/>
        </p:nvSpPr>
        <p:spPr>
          <a:xfrm>
            <a:off x="6566172" y="6530770"/>
            <a:ext cx="1760705" cy="276999"/>
          </a:xfrm>
          <a:prstGeom prst="rect">
            <a:avLst/>
          </a:prstGeom>
        </p:spPr>
        <p:txBody>
          <a:bodyPr wrap="square" rtlCol="0">
            <a:spAutoFit/>
          </a:bodyPr>
          <a:lstStyle/>
          <a:p>
            <a:pPr marL="0" indent="0" algn="l">
              <a:buClr>
                <a:srgbClr val="DF2D26"/>
              </a:buClr>
              <a:buNone/>
            </a:pPr>
            <a:r>
              <a:rPr lang="nl-NL" sz="1200" cap="all" dirty="0">
                <a:latin typeface="Trebuchet MS" panose="020B0603020202020204" pitchFamily="34" charset="0"/>
              </a:rPr>
              <a:t>3M-site Zwijndrecht</a:t>
            </a:r>
            <a:endParaRPr lang="nl-BE" sz="1200" cap="all" dirty="0">
              <a:latin typeface="Trebuchet MS" panose="020B0603020202020204" pitchFamily="34" charset="0"/>
            </a:endParaRPr>
          </a:p>
        </p:txBody>
      </p:sp>
      <p:sp>
        <p:nvSpPr>
          <p:cNvPr id="8" name="Tekstvak 7">
            <a:extLst>
              <a:ext uri="{FF2B5EF4-FFF2-40B4-BE49-F238E27FC236}">
                <a16:creationId xmlns:a16="http://schemas.microsoft.com/office/drawing/2014/main" id="{52EF3B74-66E4-4D67-A905-71C2CB9FC743}"/>
              </a:ext>
            </a:extLst>
          </p:cNvPr>
          <p:cNvSpPr txBox="1"/>
          <p:nvPr/>
        </p:nvSpPr>
        <p:spPr>
          <a:xfrm>
            <a:off x="6618626" y="1695984"/>
            <a:ext cx="1708252" cy="276999"/>
          </a:xfrm>
          <a:prstGeom prst="rect">
            <a:avLst/>
          </a:prstGeom>
        </p:spPr>
        <p:txBody>
          <a:bodyPr wrap="square" rtlCol="0">
            <a:spAutoFit/>
          </a:bodyPr>
          <a:lstStyle/>
          <a:p>
            <a:pPr marL="0" indent="0" algn="l">
              <a:buClr>
                <a:srgbClr val="DF2D26"/>
              </a:buClr>
              <a:buNone/>
            </a:pPr>
            <a:r>
              <a:rPr lang="nl-NL" sz="1200" cap="all" dirty="0" err="1">
                <a:latin typeface="Trebuchet MS" panose="020B0603020202020204" pitchFamily="34" charset="0"/>
              </a:rPr>
              <a:t>Umicore</a:t>
            </a:r>
            <a:r>
              <a:rPr lang="nl-NL" sz="1200" cap="all" dirty="0">
                <a:latin typeface="Trebuchet MS" panose="020B0603020202020204" pitchFamily="34" charset="0"/>
              </a:rPr>
              <a:t> Hoboken</a:t>
            </a:r>
            <a:endParaRPr lang="nl-BE" sz="1200" cap="all" dirty="0">
              <a:latin typeface="Trebuchet MS" panose="020B0603020202020204" pitchFamily="34" charset="0"/>
            </a:endParaRPr>
          </a:p>
        </p:txBody>
      </p:sp>
    </p:spTree>
    <p:extLst>
      <p:ext uri="{BB962C8B-B14F-4D97-AF65-F5344CB8AC3E}">
        <p14:creationId xmlns:p14="http://schemas.microsoft.com/office/powerpoint/2010/main" val="78067928"/>
      </p:ext>
    </p:extLst>
  </p:cSld>
  <p:clrMapOvr>
    <a:masterClrMapping/>
  </p:clrMapOvr>
</p:sld>
</file>

<file path=ppt/theme/theme1.xml><?xml version="1.0" encoding="utf-8"?>
<a:theme xmlns:a="http://schemas.openxmlformats.org/drawingml/2006/main" name="Kantoorthema">
  <a:themeElements>
    <a:clrScheme name="Logo Mechelen">
      <a:dk1>
        <a:srgbClr val="000000"/>
      </a:dk1>
      <a:lt1>
        <a:sysClr val="window" lastClr="FFFFFF"/>
      </a:lt1>
      <a:dk2>
        <a:srgbClr val="44546A"/>
      </a:dk2>
      <a:lt2>
        <a:srgbClr val="E7E6E6"/>
      </a:lt2>
      <a:accent1>
        <a:srgbClr val="00678D"/>
      </a:accent1>
      <a:accent2>
        <a:srgbClr val="41ABE6"/>
      </a:accent2>
      <a:accent3>
        <a:srgbClr val="C94736"/>
      </a:accent3>
      <a:accent4>
        <a:srgbClr val="9FC9B1"/>
      </a:accent4>
      <a:accent5>
        <a:srgbClr val="BFC92B"/>
      </a:accent5>
      <a:accent6>
        <a:srgbClr val="009BD2"/>
      </a:accent6>
      <a:hlink>
        <a:srgbClr val="E56D21"/>
      </a:hlink>
      <a:folHlink>
        <a:srgbClr val="36984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l">
          <a:buClr>
            <a:srgbClr val="DF2D26"/>
          </a:buClr>
          <a:buNone/>
          <a:defRPr sz="3600" b="1" cap="all" dirty="0" smtClean="0">
            <a:latin typeface="Trebuchet MS" panose="020B0603020202020204" pitchFamily="34" charset="0"/>
          </a:defRPr>
        </a:defPPr>
      </a:lstStyle>
    </a:txDef>
  </a:objectDefaults>
  <a:extraClrSchemeLst/>
  <a:extLst>
    <a:ext uri="{05A4C25C-085E-4340-85A3-A5531E510DB2}">
      <thm15:themeFamily xmlns:thm15="http://schemas.microsoft.com/office/thememl/2012/main" name="Presentatie1" id="{40D7D73E-7047-41F5-B4A5-96721CB3B444}" vid="{D1912126-6B8B-48C4-8A72-443E194E345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Logo Document" ma:contentTypeID="0x0101001390A6C646ABFA48991B3C5D72E3FCC20040633758C7FB1C4A9C44103FFA2E3172" ma:contentTypeVersion="65" ma:contentTypeDescription="" ma:contentTypeScope="" ma:versionID="58ab39dbb8ede6edbbbde3af63b60b17">
  <xsd:schema xmlns:xsd="http://www.w3.org/2001/XMLSchema" xmlns:xs="http://www.w3.org/2001/XMLSchema" xmlns:p="http://schemas.microsoft.com/office/2006/metadata/properties" xmlns:ns2="512a8a3f-d619-4223-885f-c87163cc7fb7" xmlns:ns3="33e4d277-1743-4476-a740-a47da6706f11" xmlns:ns4="820c9a04-5cc1-4bf3-8b66-fcfb0670e566" xmlns:ns5="d99cbd90-1124-4200-bc09-64854e540aea" xmlns:ns6="b0cab0a5-f597-47db-8493-f7bcd081af73" targetNamespace="http://schemas.microsoft.com/office/2006/metadata/properties" ma:root="true" ma:fieldsID="23bf9b14311d512dcb5e4fcd404fc453" ns2:_="" ns3:_="" ns4:_="" ns5:_="" ns6:_="">
    <xsd:import namespace="512a8a3f-d619-4223-885f-c87163cc7fb7"/>
    <xsd:import namespace="33e4d277-1743-4476-a740-a47da6706f11"/>
    <xsd:import namespace="820c9a04-5cc1-4bf3-8b66-fcfb0670e566"/>
    <xsd:import namespace="d99cbd90-1124-4200-bc09-64854e540aea"/>
    <xsd:import namespace="b0cab0a5-f597-47db-8493-f7bcd081af73"/>
    <xsd:element name="properties">
      <xsd:complexType>
        <xsd:sequence>
          <xsd:element name="documentManagement">
            <xsd:complexType>
              <xsd:all>
                <xsd:element ref="ns2:TaxCatchAll" minOccurs="0"/>
                <xsd:element ref="ns2:TaxCatchAllLabel" minOccurs="0"/>
                <xsd:element ref="ns2:i7f0cbd870b842668fecd679281b0676" minOccurs="0"/>
                <xsd:element ref="ns2:g9ae0d551cab4d468c9d351214a5df47" minOccurs="0"/>
                <xsd:element ref="ns2:i600169be60c48fd8b63b6b552ae398f" minOccurs="0"/>
                <xsd:element ref="ns3:SharedWithUsers" minOccurs="0"/>
                <xsd:element ref="ns2:SharedWithDetails" minOccurs="0"/>
                <xsd:element ref="ns4:MediaServiceMetadata" minOccurs="0"/>
                <xsd:element ref="ns4:MediaServiceFastMetadata" minOccurs="0"/>
                <xsd:element ref="ns2:fc9499b351d9498fae7256be675dd1e2" minOccurs="0"/>
                <xsd:element ref="ns5:Interne_x0020_Projecten_x0020_Logo_x0020_Antwerpen" minOccurs="0"/>
                <xsd:element ref="ns6:MediaServiceAutoTags" minOccurs="0"/>
                <xsd:element ref="ns6:MediaServiceOCR" minOccurs="0"/>
                <xsd:element ref="ns6:Gemeente2" minOccurs="0"/>
                <xsd:element ref="ns5:LA_x0020_en_x0020_Vlaamse_x0020_Projecten" minOccurs="0"/>
                <xsd:element ref="ns5:Thema_x0020_Logo_x0020_Antwerpen" minOccurs="0"/>
                <xsd:element ref="ns5:LA_x0020_Grondgebied" minOccurs="0"/>
                <xsd:element ref="ns5:Setting_x0020_Logo_x0020_Antwerpen" minOccurs="0"/>
                <xsd:element ref="ns5:LA_x0020_Teamwerking" minOccurs="0"/>
                <xsd:element ref="ns5:LA_x0020_Doelgroep" minOccurs="0"/>
                <xsd:element ref="ns6:MediaServiceDateTaken" minOccurs="0"/>
                <xsd:element ref="ns6:MediaServiceAutoKeyPoints" minOccurs="0"/>
                <xsd:element ref="ns6:MediaServiceKeyPoints" minOccurs="0"/>
                <xsd:element ref="ns5:LA_x0020_Type_x0020_document" minOccurs="0"/>
                <xsd:element ref="ns6:MediaLengthInSeconds" minOccurs="0"/>
                <xsd:element ref="ns6:MediaServiceGenerationTime" minOccurs="0"/>
                <xsd:element ref="ns6:MediaServiceEventHashCode" minOccurs="0"/>
                <xsd:element ref="ns5:LA_x0020_trefwoor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a8a3f-d619-4223-885f-c87163cc7fb7" elementFormDefault="qualified">
    <xsd:import namespace="http://schemas.microsoft.com/office/2006/documentManagement/types"/>
    <xsd:import namespace="http://schemas.microsoft.com/office/infopath/2007/PartnerControls"/>
    <xsd:element name="TaxCatchAll" ma:index="8" nillable="true" ma:displayName="Catch-all-kolom van taxonomie" ma:hidden="true" ma:list="{742be383-d40e-47fc-87d8-c225ceb1e304}" ma:internalName="TaxCatchAll" ma:showField="CatchAllData" ma:web="512a8a3f-d619-4223-885f-c87163cc7fb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Catch-all-kolom van taxonomie1" ma:hidden="true" ma:list="{742be383-d40e-47fc-87d8-c225ceb1e304}" ma:internalName="TaxCatchAllLabel" ma:readOnly="true" ma:showField="CatchAllDataLabel" ma:web="512a8a3f-d619-4223-885f-c87163cc7fb7">
      <xsd:complexType>
        <xsd:complexContent>
          <xsd:extension base="dms:MultiChoiceLookup">
            <xsd:sequence>
              <xsd:element name="Value" type="dms:Lookup" maxOccurs="unbounded" minOccurs="0" nillable="true"/>
            </xsd:sequence>
          </xsd:extension>
        </xsd:complexContent>
      </xsd:complexType>
    </xsd:element>
    <xsd:element name="i7f0cbd870b842668fecd679281b0676" ma:index="10" nillable="true" ma:taxonomy="true" ma:internalName="i7f0cbd870b842668fecd679281b0676" ma:taxonomyFieldName="Setting" ma:displayName="Setting" ma:readOnly="false" ma:default="" ma:fieldId="{27f0cbd8-70b8-4266-8fec-d679281b0676}" ma:taxonomyMulti="true" ma:sspId="429a8baf-aa5e-4288-96ee-688e55ea74b1" ma:termSetId="33f81e1f-b770-4795-acec-3aa1c2dcb271" ma:anchorId="00000000-0000-0000-0000-000000000000" ma:open="false" ma:isKeyword="false">
      <xsd:complexType>
        <xsd:sequence>
          <xsd:element ref="pc:Terms" minOccurs="0" maxOccurs="1"/>
        </xsd:sequence>
      </xsd:complexType>
    </xsd:element>
    <xsd:element name="g9ae0d551cab4d468c9d351214a5df47" ma:index="12" nillable="true" ma:taxonomy="true" ma:internalName="g9ae0d551cab4d468c9d351214a5df47" ma:taxonomyFieldName="Thema" ma:displayName="Thema" ma:readOnly="false" ma:default="" ma:fieldId="{09ae0d55-1cab-4d46-8c9d-351214a5df47}" ma:taxonomyMulti="true" ma:sspId="429a8baf-aa5e-4288-96ee-688e55ea74b1" ma:termSetId="6d619f9a-e989-4693-a2c3-3c52f084d685" ma:anchorId="00000000-0000-0000-0000-000000000000" ma:open="false" ma:isKeyword="false">
      <xsd:complexType>
        <xsd:sequence>
          <xsd:element ref="pc:Terms" minOccurs="0" maxOccurs="1"/>
        </xsd:sequence>
      </xsd:complexType>
    </xsd:element>
    <xsd:element name="i600169be60c48fd8b63b6b552ae398f" ma:index="14" nillable="true" ma:taxonomy="true" ma:internalName="i600169be60c48fd8b63b6b552ae398f" ma:taxonomyFieldName="Werkgroep" ma:displayName="Werkgroep" ma:readOnly="false" ma:default="" ma:fieldId="{2600169b-e60c-48fd-8b63-b6b552ae398f}" ma:taxonomyMulti="true" ma:sspId="429a8baf-aa5e-4288-96ee-688e55ea74b1" ma:termSetId="12af99ca-7098-488b-9582-93e5e02c967b" ma:anchorId="00000000-0000-0000-0000-000000000000" ma:open="false" ma:isKeyword="false">
      <xsd:complexType>
        <xsd:sequence>
          <xsd:element ref="pc:Terms" minOccurs="0" maxOccurs="1"/>
        </xsd:sequence>
      </xsd:complexType>
    </xsd:element>
    <xsd:element name="SharedWithDetails" ma:index="17" nillable="true" ma:displayName="Gedeeld met details" ma:description="" ma:internalName="SharedWithDetails" ma:readOnly="true">
      <xsd:simpleType>
        <xsd:restriction base="dms:Note">
          <xsd:maxLength value="255"/>
        </xsd:restriction>
      </xsd:simpleType>
    </xsd:element>
    <xsd:element name="fc9499b351d9498fae7256be675dd1e2" ma:index="21" nillable="true" ma:taxonomy="true" ma:internalName="fc9499b351d9498fae7256be675dd1e2" ma:taxonomyFieldName="Teamwerking_x0020_Logo_x0020_Antwerpen" ma:displayName="Teamwerking" ma:readOnly="false" ma:default="" ma:fieldId="{fc9499b3-51d9-498f-ae72-56be675dd1e2}" ma:taxonomyMulti="true" ma:sspId="429a8baf-aa5e-4288-96ee-688e55ea74b1" ma:termSetId="33e94e8c-861f-4e83-a21d-03088a2f73ce"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3e4d277-1743-4476-a740-a47da6706f11"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0c9a04-5cc1-4bf3-8b66-fcfb0670e566"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9cbd90-1124-4200-bc09-64854e540aea" elementFormDefault="qualified">
    <xsd:import namespace="http://schemas.microsoft.com/office/2006/documentManagement/types"/>
    <xsd:import namespace="http://schemas.microsoft.com/office/infopath/2007/PartnerControls"/>
    <xsd:element name="Interne_x0020_Projecten_x0020_Logo_x0020_Antwerpen" ma:index="22" nillable="true" ma:displayName="LA Interne werking" ma:internalName="Interne_x0020_Projecten_x0020_Logo_x0020_Antwerpen">
      <xsd:complexType>
        <xsd:complexContent>
          <xsd:extension base="dms:MultiChoice">
            <xsd:sequence>
              <xsd:element name="Value" maxOccurs="unbounded" minOccurs="0" nillable="true">
                <xsd:simpleType>
                  <xsd:restriction base="dms:Choice">
                    <xsd:enumeration value="Geen specifiek interne werking"/>
                    <xsd:enumeration value="Algemene Vergadering"/>
                    <xsd:enumeration value="Bestuursvergadering"/>
                    <xsd:enumeration value="Cirro"/>
                    <xsd:enumeration value="Communicatie - extern"/>
                    <xsd:enumeration value="Communicatie - intern"/>
                    <xsd:enumeration value="Dessiminatie"/>
                    <xsd:enumeration value="Erkenningsprocedure"/>
                    <xsd:enumeration value="Evenementen - interne organisatie"/>
                    <xsd:enumeration value="Extern overleg"/>
                    <xsd:enumeration value="Feestcomité"/>
                    <xsd:enumeration value="Financiën"/>
                    <xsd:enumeration value="Interne organisatie"/>
                    <xsd:enumeration value="Intern overleg"/>
                    <xsd:enumeration value="IT - tips &amp; tricks"/>
                    <xsd:enumeration value="MVO"/>
                    <xsd:enumeration value="Netwerkkaart"/>
                    <xsd:enumeration value="Nieuwsbrief"/>
                    <xsd:enumeration value="Onthaal nieuwe medewerkers"/>
                    <xsd:enumeration value="Ontwerpteam"/>
                    <xsd:enumeration value="Personeel"/>
                    <xsd:enumeration value="Planning"/>
                    <xsd:enumeration value="Pool"/>
                    <xsd:enumeration value="Procedures"/>
                    <xsd:enumeration value="Psychosociale risico’s"/>
                    <xsd:enumeration value="Reservaties"/>
                    <xsd:enumeration value="Stage"/>
                    <xsd:enumeration value="Uitwisseling / intervisie"/>
                    <xsd:enumeration value="Voorstelling Logo Antwerpen"/>
                    <xsd:enumeration value="Vrijwilligers"/>
                    <xsd:enumeration value="VTO"/>
                    <xsd:enumeration value="Werkgroep"/>
                    <xsd:enumeration value="Webwinkel"/>
                  </xsd:restriction>
                </xsd:simpleType>
              </xsd:element>
            </xsd:sequence>
          </xsd:extension>
        </xsd:complexContent>
      </xsd:complexType>
    </xsd:element>
    <xsd:element name="LA_x0020_en_x0020_Vlaamse_x0020_Projecten" ma:index="26" nillable="true" ma:displayName="LA Projecten" ma:internalName="LA_x0020_en_x0020_Vlaamse_x0020_Projecten">
      <xsd:complexType>
        <xsd:complexContent>
          <xsd:extension base="dms:MultiChoice">
            <xsd:sequence>
              <xsd:element name="Value" maxOccurs="unbounded" minOccurs="0" nillable="true">
                <xsd:simpleType>
                  <xsd:restriction base="dms:Choice">
                    <xsd:enumeration value="10.000 stappen"/>
                    <xsd:enumeration value="10 daagse van de Geestelijke Gezondheid"/>
                    <xsd:enumeration value="A.L.L.E.S."/>
                    <xsd:enumeration value="Actief Vergaderen"/>
                    <xsd:enumeration value="Actieve kinderopvang"/>
                    <xsd:enumeration value="Actieweek 'Gezond Binnen'"/>
                    <xsd:enumeration value="Air@School"/>
                    <xsd:enumeration value="Awel Gezond in je vel"/>
                    <xsd:enumeration value="Beweegtent"/>
                    <xsd:enumeration value="Bijzonder Zonder"/>
                    <xsd:enumeration value="Binnen roken is nooit oké"/>
                    <xsd:enumeration value="BOV"/>
                    <xsd:enumeration value="Bullshitfree Generation"/>
                    <xsd:enumeration value="BVO Baarmoederhalskanker"/>
                    <xsd:enumeration value="BVO Borstkanker"/>
                    <xsd:enumeration value="BVO Dikkedarmkanker"/>
                    <xsd:enumeration value="Complimentendag"/>
                    <xsd:enumeration value="Corona"/>
                    <xsd:enumeration value="Corona - Donkere Dagen"/>
                    <xsd:enumeration value="Doe-boekje Dieter Coppens"/>
                    <xsd:enumeration value="GDPR"/>
                    <xsd:enumeration value="Geen Specifiek Project"/>
                    <xsd:enumeration value="Geestje Gezond"/>
                    <xsd:enumeration value="Geluksdriehoek"/>
                    <xsd:enumeration value="Generatie Rookvrij"/>
                    <xsd:enumeration value="Rookvrije speelterreinen"/>
                    <xsd:enumeration value="Gezond evenement"/>
                    <xsd:enumeration value="Gezond gewicht in jouw gemeente"/>
                    <xsd:enumeration value="Gezond (t)Huis"/>
                    <xsd:enumeration value="Gezond Onderweg"/>
                    <xsd:enumeration value="Gezond Opgroeien"/>
                    <xsd:enumeration value="Gezond Opvoeden"/>
                    <xsd:enumeration value="Gezond uit eigen grond"/>
                    <xsd:enumeration value="Gezond werken"/>
                    <xsd:enumeration value="Gezonde en betaalbare voeding in sociale voorzieningen"/>
                    <xsd:enumeration value="Gezonde Gasten"/>
                    <xsd:enumeration value="Gezonde Gemeente"/>
                    <xsd:enumeration value="Gezonde Publieke Ruimte"/>
                    <xsd:enumeration value="Gezonde School"/>
                    <xsd:enumeration value="Gezonde Kinderdagverblijven"/>
                    <xsd:enumeration value="Gezondheidsenquête"/>
                    <xsd:enumeration value="Gezondheids - en welzijnsraad"/>
                    <xsd:enumeration value="Goed Gevoel Stoel"/>
                    <xsd:enumeration value="Griepcampagne"/>
                    <xsd:enumeration value="Halt2Diabetes"/>
                    <xsd:enumeration value="Hervorming ELZ &amp; RZP"/>
                    <xsd:enumeration value="Huis van het Kind"/>
                    <xsd:enumeration value="Ieder gezin gezond"/>
                    <xsd:enumeration value="Jong 2050"/>
                    <xsd:enumeration value="Kleurrijk Gezond"/>
                    <xsd:enumeration value="Kookworkshop"/>
                    <xsd:enumeration value="Lekker Fris"/>
                    <xsd:enumeration value="Liever Actiever"/>
                    <xsd:enumeration value="No steps, no glory"/>
                    <xsd:enumeration value="NokNok"/>
                    <xsd:enumeration value="OVerKop"/>
                    <xsd:enumeration value="PGG"/>
                    <xsd:enumeration value="Plein Vol Gezondheid"/>
                    <xsd:enumeration value="Previa"/>
                    <xsd:enumeration value="SDG's"/>
                    <xsd:enumeration value="Tabakstop"/>
                    <xsd:enumeration value="Tournée Minérale"/>
                    <xsd:enumeration value="Verslavingspreventie"/>
                    <xsd:enumeration value="Vind ik Leuk Box"/>
                    <xsd:enumeration value="Warme dagen"/>
                    <xsd:enumeration value="Warme steden en gemeenten"/>
                    <xsd:enumeration value="Week van de Valpreventie"/>
                    <xsd:enumeration value="Wees niet gek. Doe de tekencheck!"/>
                    <xsd:enumeration value="Werelddag zonder tabak"/>
                    <xsd:enumeration value="Zorgzame Buurten"/>
                  </xsd:restriction>
                </xsd:simpleType>
              </xsd:element>
            </xsd:sequence>
          </xsd:extension>
        </xsd:complexContent>
      </xsd:complexType>
    </xsd:element>
    <xsd:element name="Thema_x0020_Logo_x0020_Antwerpen" ma:index="27" nillable="true" ma:displayName="LA Thema" ma:internalName="Thema_x0020_Logo_x0020_Antwerpen">
      <xsd:complexType>
        <xsd:complexContent>
          <xsd:extension base="dms:MultiChoice">
            <xsd:sequence>
              <xsd:element name="Value" maxOccurs="unbounded" minOccurs="0" nillable="true">
                <xsd:simpleType>
                  <xsd:restriction base="dms:Choice">
                    <xsd:enumeration value="Alcohol en andere drugs"/>
                    <xsd:enumeration value="Bevolkingsonderzoeken"/>
                    <xsd:enumeration value="Beweging"/>
                    <xsd:enumeration value="Geen specifiek thema"/>
                    <xsd:enumeration value="Geestelijke gezondheid"/>
                    <xsd:enumeration value="Gezondheid en milieu"/>
                    <xsd:enumeration value="Mondzorg"/>
                    <xsd:enumeration value="Sedentair gedrag"/>
                    <xsd:enumeration value="Tabak"/>
                    <xsd:enumeration value="Vaccinaties"/>
                    <xsd:enumeration value="Valpreventie"/>
                    <xsd:enumeration value="Voeding"/>
                  </xsd:restriction>
                </xsd:simpleType>
              </xsd:element>
            </xsd:sequence>
          </xsd:extension>
        </xsd:complexContent>
      </xsd:complexType>
    </xsd:element>
    <xsd:element name="LA_x0020_Grondgebied" ma:index="28" nillable="true" ma:displayName="LA Grondgebied" ma:internalName="LA_x0020_Grondgebied">
      <xsd:complexType>
        <xsd:complexContent>
          <xsd:extension base="dms:MultiChoice">
            <xsd:sequence>
              <xsd:element name="Value" maxOccurs="unbounded" minOccurs="0" nillable="true">
                <xsd:simpleType>
                  <xsd:restriction base="dms:Choice">
                    <xsd:enumeration value="Alle gemeentes regio"/>
                    <xsd:enumeration value="ELZ Antwerpen Centrum"/>
                    <xsd:enumeration value="ELZ Antwerpen Noord"/>
                    <xsd:enumeration value="ELZ Antwerpen Oost"/>
                    <xsd:enumeration value="ELZ Antwerpen Zuid"/>
                    <xsd:enumeration value="ELZ Noorderkempen"/>
                    <xsd:enumeration value="ELZ Voorkempen"/>
                    <xsd:enumeration value="ELZ Zora"/>
                    <xsd:enumeration value="Antwerpen"/>
                    <xsd:enumeration value="Antwerpen + districten"/>
                    <xsd:enumeration value="Antwerpen Linkeroever"/>
                    <xsd:enumeration value="Antwerpen Luchtbal"/>
                    <xsd:enumeration value="Antwerpen Kiel"/>
                    <xsd:enumeration value="Berchem"/>
                    <xsd:enumeration value="BeZaLi"/>
                    <xsd:enumeration value="Boechout"/>
                    <xsd:enumeration value="Borgerhout"/>
                    <xsd:enumeration value="Borsbeek"/>
                    <xsd:enumeration value="Brasschaat"/>
                    <xsd:enumeration value="Brecht"/>
                    <xsd:enumeration value="Deurne"/>
                    <xsd:enumeration value="Edegem"/>
                    <xsd:enumeration value="Ekeren"/>
                    <xsd:enumeration value="Essen"/>
                    <xsd:enumeration value="Hoboken"/>
                    <xsd:enumeration value="Hove"/>
                    <xsd:enumeration value="Kalmthout"/>
                    <xsd:enumeration value="Kapellen"/>
                    <xsd:enumeration value="Kontich"/>
                    <xsd:enumeration value="Lint"/>
                    <xsd:enumeration value="Malle"/>
                    <xsd:enumeration value="Merksem"/>
                    <xsd:enumeration value="Mortsel"/>
                    <xsd:enumeration value="Ranst"/>
                    <xsd:enumeration value="Schilde"/>
                    <xsd:enumeration value="Schoten"/>
                    <xsd:enumeration value="Stabroek"/>
                    <xsd:enumeration value="Wijnegem"/>
                    <xsd:enumeration value="Wilrijk"/>
                    <xsd:enumeration value="Wommelgem"/>
                    <xsd:enumeration value="Wuustwezel"/>
                    <xsd:enumeration value="Zandhoven"/>
                    <xsd:enumeration value="Zoersel"/>
                    <xsd:enumeration value="Zwijndrecht"/>
                  </xsd:restriction>
                </xsd:simpleType>
              </xsd:element>
            </xsd:sequence>
          </xsd:extension>
        </xsd:complexContent>
      </xsd:complexType>
    </xsd:element>
    <xsd:element name="Setting_x0020_Logo_x0020_Antwerpen" ma:index="29" nillable="true" ma:displayName="LA Setting" ma:internalName="Setting_x0020_Logo_x0020_Antwerpen">
      <xsd:complexType>
        <xsd:complexContent>
          <xsd:extension base="dms:MultiChoice">
            <xsd:sequence>
              <xsd:element name="Value" maxOccurs="unbounded" minOccurs="0" nillable="true">
                <xsd:simpleType>
                  <xsd:restriction base="dms:Choice">
                    <xsd:enumeration value="Gezin"/>
                    <xsd:enumeration value="In de gemeente"/>
                    <xsd:enumeration value="In de zorg"/>
                    <xsd:enumeration value="Op het werk"/>
                    <xsd:enumeration value="Op school"/>
                    <xsd:enumeration value="Vrije Tijd"/>
                    <xsd:enumeration value="Welzijn"/>
                    <xsd:enumeration value="Geen specifieke setting"/>
                  </xsd:restriction>
                </xsd:simpleType>
              </xsd:element>
            </xsd:sequence>
          </xsd:extension>
        </xsd:complexContent>
      </xsd:complexType>
    </xsd:element>
    <xsd:element name="LA_x0020_Teamwerking" ma:index="30" nillable="true" ma:displayName="LA Vast Overleg" ma:internalName="LA_x0020_Teamwerking">
      <xsd:complexType>
        <xsd:complexContent>
          <xsd:extension base="dms:MultiChoice">
            <xsd:sequence>
              <xsd:element name="Value" maxOccurs="unbounded" minOccurs="0" nillable="true">
                <xsd:simpleType>
                  <xsd:restriction base="dms:Choice">
                    <xsd:enumeration value="Geen specifieke teamwerking"/>
                    <xsd:enumeration value="Communicatie"/>
                    <xsd:enumeration value="IGP"/>
                    <xsd:enumeration value="Organisatiebeheer"/>
                    <xsd:enumeration value="Team Logo Antwerpen"/>
                    <xsd:enumeration value="Warme contacten"/>
                  </xsd:restriction>
                </xsd:simpleType>
              </xsd:element>
            </xsd:sequence>
          </xsd:extension>
        </xsd:complexContent>
      </xsd:complexType>
    </xsd:element>
    <xsd:element name="LA_x0020_Doelgroep" ma:index="31" nillable="true" ma:displayName="LA Doelgroep" ma:internalName="LA_x0020_Doelgroep0">
      <xsd:complexType>
        <xsd:complexContent>
          <xsd:extension base="dms:MultiChoice">
            <xsd:sequence>
              <xsd:element name="Value" maxOccurs="unbounded" minOccurs="0" nillable="true">
                <xsd:simpleType>
                  <xsd:restriction base="dms:Choice">
                    <xsd:enumeration value="Geen specifieke doelgroep"/>
                    <xsd:enumeration value="Jongeren"/>
                    <xsd:enumeration value="Kinderen"/>
                    <xsd:enumeration value="Kwetsbare groepen"/>
                    <xsd:enumeration value="Logo Medewerkers"/>
                    <xsd:enumeration value="Senioren"/>
                    <xsd:enumeration value="Volwassenen"/>
                  </xsd:restriction>
                </xsd:simpleType>
              </xsd:element>
            </xsd:sequence>
          </xsd:extension>
        </xsd:complexContent>
      </xsd:complexType>
    </xsd:element>
    <xsd:element name="LA_x0020_Type_x0020_document" ma:index="35" nillable="true" ma:displayName="LA Type document" ma:internalName="LA_x0020_Type_x0020_document">
      <xsd:complexType>
        <xsd:complexContent>
          <xsd:extension base="dms:MultiChoice">
            <xsd:sequence>
              <xsd:element name="Value" maxOccurs="unbounded" minOccurs="0" nillable="true">
                <xsd:simpleType>
                  <xsd:restriction base="dms:Choice">
                    <xsd:enumeration value="aanwezigheidslijst"/>
                    <xsd:enumeration value="achtergrondinformatie"/>
                    <xsd:enumeration value="adressenbestand"/>
                    <xsd:enumeration value="agenda"/>
                    <xsd:enumeration value="beleidsdocument"/>
                    <xsd:enumeration value="bevraging"/>
                    <xsd:enumeration value="grafisch document"/>
                    <xsd:enumeration value="input"/>
                    <xsd:enumeration value="kalender"/>
                    <xsd:enumeration value="one note"/>
                    <xsd:enumeration value="one note - intern overleg"/>
                    <xsd:enumeration value="presentatie"/>
                    <xsd:enumeration value="publicaties"/>
                    <xsd:enumeration value="sjabloon"/>
                    <xsd:enumeration value="timing"/>
                    <xsd:enumeration value="verslag"/>
                    <xsd:enumeration value="waarborg"/>
                    <xsd:enumeration value="werkdocument"/>
                  </xsd:restriction>
                </xsd:simpleType>
              </xsd:element>
            </xsd:sequence>
          </xsd:extension>
        </xsd:complexContent>
      </xsd:complexType>
    </xsd:element>
    <xsd:element name="LA_x0020_trefwoorden" ma:index="39" nillable="true" ma:displayName="LA trefwoorden" ma:internalName="LA_x0020_trefwoorde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cab0a5-f597-47db-8493-f7bcd081af73" elementFormDefault="qualified">
    <xsd:import namespace="http://schemas.microsoft.com/office/2006/documentManagement/types"/>
    <xsd:import namespace="http://schemas.microsoft.com/office/infopath/2007/PartnerControls"/>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Gemeente2" ma:index="25" nillable="true" ma:displayName="Grondgebied" ma:hidden="true" ma:internalName="Gemeente2" ma:readOnly="false">
      <xsd:complexType>
        <xsd:complexContent>
          <xsd:extension base="dms:MultiChoice">
            <xsd:sequence>
              <xsd:element name="Value" maxOccurs="unbounded" minOccurs="0" nillable="true">
                <xsd:simpleType>
                  <xsd:restriction base="dms:Choice">
                    <xsd:enumeration value="Antwerpen"/>
                    <xsd:enumeration value="Berchem"/>
                    <xsd:enumeration value="BeZaLi"/>
                    <xsd:enumeration value="Boechout"/>
                    <xsd:enumeration value="Borgerhout"/>
                    <xsd:enumeration value="Borsbeek"/>
                    <xsd:enumeration value="Brasschaat"/>
                    <xsd:enumeration value="Brecht"/>
                    <xsd:enumeration value="Deurne"/>
                    <xsd:enumeration value="Edegem"/>
                    <xsd:enumeration value="Ekeren"/>
                    <xsd:enumeration value="Essen"/>
                    <xsd:enumeration value="Hoboken"/>
                    <xsd:enumeration value="Hove"/>
                    <xsd:enumeration value="Kalmthout"/>
                    <xsd:enumeration value="Kapellen"/>
                    <xsd:enumeration value="Kontich"/>
                    <xsd:enumeration value="Lint"/>
                    <xsd:enumeration value="Malle"/>
                    <xsd:enumeration value="Merksem"/>
                    <xsd:enumeration value="Mortsel"/>
                    <xsd:enumeration value="Ranst"/>
                    <xsd:enumeration value="Schilde"/>
                    <xsd:enumeration value="Schoten"/>
                    <xsd:enumeration value="Stabroek"/>
                    <xsd:enumeration value="Wijnegem"/>
                    <xsd:enumeration value="Wilrijk"/>
                    <xsd:enumeration value="Wommelgem"/>
                    <xsd:enumeration value="Wuustwezel"/>
                    <xsd:enumeration value="Zandhoven"/>
                    <xsd:enumeration value="Zoersel"/>
                    <xsd:enumeration value="Zwijndrecht"/>
                  </xsd:restriction>
                </xsd:simpleType>
              </xsd:element>
            </xsd:sequence>
          </xsd:extension>
        </xsd:complexContent>
      </xsd:complexType>
    </xsd:element>
    <xsd:element name="MediaServiceDateTaken" ma:index="32" nillable="true" ma:displayName="MediaServiceDateTaken" ma:hidden="true" ma:internalName="MediaServiceDateTaken" ma:readOnly="true">
      <xsd:simpleType>
        <xsd:restriction base="dms:Text"/>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6" nillable="true" ma:displayName="Length (seconds)" ma:internalName="MediaLengthInSeconds" ma:readOnly="true">
      <xsd:simpleType>
        <xsd:restriction base="dms:Unknow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g9ae0d551cab4d468c9d351214a5df47 xmlns="512a8a3f-d619-4223-885f-c87163cc7fb7">
      <Terms xmlns="http://schemas.microsoft.com/office/infopath/2007/PartnerControls">
        <TermInfo xmlns="http://schemas.microsoft.com/office/infopath/2007/PartnerControls">
          <TermName xmlns="http://schemas.microsoft.com/office/infopath/2007/PartnerControls">Geen specifiek thema</TermName>
          <TermId xmlns="http://schemas.microsoft.com/office/infopath/2007/PartnerControls">23ed76dc-49dc-46d4-9c6e-0607ebe0e1ef</TermId>
        </TermInfo>
      </Terms>
    </g9ae0d551cab4d468c9d351214a5df47>
    <TaxCatchAll xmlns="512a8a3f-d619-4223-885f-c87163cc7fb7">
      <Value>15</Value>
      <Value>11</Value>
      <Value>10</Value>
      <Value>23</Value>
      <Value>6</Value>
      <Value>19</Value>
    </TaxCatchAll>
    <i600169be60c48fd8b63b6b552ae398f xmlns="512a8a3f-d619-4223-885f-c87163cc7fb7">
      <Terms xmlns="http://schemas.microsoft.com/office/infopath/2007/PartnerControls">
        <TermInfo xmlns="http://schemas.microsoft.com/office/infopath/2007/PartnerControls">
          <TermName xmlns="http://schemas.microsoft.com/office/infopath/2007/PartnerControls">Coördinatoren</TermName>
          <TermId xmlns="http://schemas.microsoft.com/office/infopath/2007/PartnerControls">d26de784-599a-4a12-a524-90c4f4a3d31c</TermId>
        </TermInfo>
        <TermInfo xmlns="http://schemas.microsoft.com/office/infopath/2007/PartnerControls">
          <TermName xmlns="http://schemas.microsoft.com/office/infopath/2007/PartnerControls">Communicatie</TermName>
          <TermId xmlns="http://schemas.microsoft.com/office/infopath/2007/PartnerControls">120bf5ff-eb6d-4deb-a60c-0aa87a1c4e42</TermId>
        </TermInfo>
        <TermInfo xmlns="http://schemas.microsoft.com/office/infopath/2007/PartnerControls">
          <TermName xmlns="http://schemas.microsoft.com/office/infopath/2007/PartnerControls">Geen specifieke werkgroep</TermName>
          <TermId xmlns="http://schemas.microsoft.com/office/infopath/2007/PartnerControls">15ee871c-7264-4c4f-bc81-4328ce0e56cf</TermId>
        </TermInfo>
        <TermInfo xmlns="http://schemas.microsoft.com/office/infopath/2007/PartnerControls">
          <TermName xmlns="http://schemas.microsoft.com/office/infopath/2007/PartnerControls">Trekkers</TermName>
          <TermId xmlns="http://schemas.microsoft.com/office/infopath/2007/PartnerControls">7ee55c1f-3aa7-4b5a-9354-6b9680af3d94</TermId>
        </TermInfo>
      </Terms>
    </i600169be60c48fd8b63b6b552ae398f>
    <i7f0cbd870b842668fecd679281b0676 xmlns="512a8a3f-d619-4223-885f-c87163cc7fb7">
      <Terms xmlns="http://schemas.microsoft.com/office/infopath/2007/PartnerControls">
        <TermInfo xmlns="http://schemas.microsoft.com/office/infopath/2007/PartnerControls">
          <TermName xmlns="http://schemas.microsoft.com/office/infopath/2007/PartnerControls">Geen specifieke setting</TermName>
          <TermId xmlns="http://schemas.microsoft.com/office/infopath/2007/PartnerControls">92fc25a3-b7a9-45ba-97ac-2eb5339b53ea</TermId>
        </TermInfo>
      </Terms>
    </i7f0cbd870b842668fecd679281b0676>
    <fc9499b351d9498fae7256be675dd1e2 xmlns="512a8a3f-d619-4223-885f-c87163cc7fb7">
      <Terms xmlns="http://schemas.microsoft.com/office/infopath/2007/PartnerControls"/>
    </fc9499b351d9498fae7256be675dd1e2>
    <Gemeente2 xmlns="b0cab0a5-f597-47db-8493-f7bcd081af73"/>
    <Setting_x0020_Logo_x0020_Antwerpen xmlns="d99cbd90-1124-4200-bc09-64854e540aea"/>
    <LA_x0020_Teamwerking xmlns="d99cbd90-1124-4200-bc09-64854e540aea">
      <Value>Team Regio</Value>
    </LA_x0020_Teamwerking>
    <Thema_x0020_Logo_x0020_Antwerpen xmlns="d99cbd90-1124-4200-bc09-64854e540aea">
      <Value>Alcohol en andere drugs</Value>
    </Thema_x0020_Logo_x0020_Antwerpen>
    <LA_x0020_Grondgebied xmlns="d99cbd90-1124-4200-bc09-64854e540aea">
      <Value>ELZ Voorkempen</Value>
    </LA_x0020_Grondgebied>
    <LA_x0020_Doelgroep xmlns="d99cbd90-1124-4200-bc09-64854e540aea"/>
    <Interne_x0020_Projecten_x0020_Logo_x0020_Antwerpen xmlns="d99cbd90-1124-4200-bc09-64854e540aea"/>
    <LA_x0020_en_x0020_Vlaamse_x0020_Projecten xmlns="d99cbd90-1124-4200-bc09-64854e540aea"/>
    <LA_x0020_Type_x0020_document xmlns="d99cbd90-1124-4200-bc09-64854e540aea"/>
    <LA_x0020_trefwoorden xmlns="d99cbd90-1124-4200-bc09-64854e540aea" xsi:nil="true"/>
  </documentManagement>
</p:properties>
</file>

<file path=customXml/itemProps1.xml><?xml version="1.0" encoding="utf-8"?>
<ds:datastoreItem xmlns:ds="http://schemas.openxmlformats.org/officeDocument/2006/customXml" ds:itemID="{9C1A58EA-9DFF-4771-8706-DFF7EF73CB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2a8a3f-d619-4223-885f-c87163cc7fb7"/>
    <ds:schemaRef ds:uri="33e4d277-1743-4476-a740-a47da6706f11"/>
    <ds:schemaRef ds:uri="820c9a04-5cc1-4bf3-8b66-fcfb0670e566"/>
    <ds:schemaRef ds:uri="d99cbd90-1124-4200-bc09-64854e540aea"/>
    <ds:schemaRef ds:uri="b0cab0a5-f597-47db-8493-f7bcd081a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9DF417-59A4-4868-AF56-E15F9F0F7A95}">
  <ds:schemaRefs>
    <ds:schemaRef ds:uri="http://schemas.microsoft.com/sharepoint/v3/contenttype/forms"/>
  </ds:schemaRefs>
</ds:datastoreItem>
</file>

<file path=customXml/itemProps3.xml><?xml version="1.0" encoding="utf-8"?>
<ds:datastoreItem xmlns:ds="http://schemas.openxmlformats.org/officeDocument/2006/customXml" ds:itemID="{439190D7-4082-4177-A7F3-7A6DAE266849}">
  <ds:schemaRefs>
    <ds:schemaRef ds:uri="d99cbd90-1124-4200-bc09-64854e540aea"/>
    <ds:schemaRef ds:uri="http://purl.org/dc/terms/"/>
    <ds:schemaRef ds:uri="512a8a3f-d619-4223-885f-c87163cc7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b0cab0a5-f597-47db-8493-f7bcd081af73"/>
    <ds:schemaRef ds:uri="820c9a04-5cc1-4bf3-8b66-fcfb0670e566"/>
    <ds:schemaRef ds:uri="33e4d277-1743-4476-a740-a47da6706f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3681</TotalTime>
  <Words>3010</Words>
  <Application>Microsoft Office PowerPoint</Application>
  <PresentationFormat>Breedbeeld</PresentationFormat>
  <Paragraphs>306</Paragraphs>
  <Slides>21</Slides>
  <Notes>19</Notes>
  <HiddenSlides>1</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21</vt:i4>
      </vt:variant>
    </vt:vector>
  </HeadingPairs>
  <TitlesOfParts>
    <vt:vector size="31" baseType="lpstr">
      <vt:lpstr>Arial</vt:lpstr>
      <vt:lpstr>Calibri</vt:lpstr>
      <vt:lpstr>Flanders Art Sans Light</vt:lpstr>
      <vt:lpstr>flanders-sans</vt:lpstr>
      <vt:lpstr>Gizmo</vt:lpstr>
      <vt:lpstr>Inter</vt:lpstr>
      <vt:lpstr>omnes-pro</vt:lpstr>
      <vt:lpstr>Times New Roman</vt:lpstr>
      <vt:lpstr>Trebuchet MS</vt:lpstr>
      <vt:lpstr>Kantoorthema</vt:lpstr>
      <vt:lpstr>PowerPoint-presentatie</vt:lpstr>
      <vt:lpstr>Logo’s over heel Vlaanderen - opdracht</vt:lpstr>
      <vt:lpstr>De spelers – preventieve gezondheidszorg </vt:lpstr>
      <vt:lpstr>Vlaams medisch milieukundig netwerk</vt:lpstr>
      <vt:lpstr>Praktijkwerking </vt:lpstr>
      <vt:lpstr>Thema’s gezondheid en milieu </vt:lpstr>
      <vt:lpstr>PowerPoint-presentatie</vt:lpstr>
      <vt:lpstr>WHO</vt:lpstr>
      <vt:lpstr>  Thema: milieugezondheidskundige aandachtsgebieden</vt:lpstr>
      <vt:lpstr>Risicoperceptie</vt:lpstr>
      <vt:lpstr>Meer info PFAS</vt:lpstr>
      <vt:lpstr>Thema: Warme Dagen - bij warmteperiode 2020: oversterfte </vt:lpstr>
      <vt:lpstr>Onderzoeken</vt:lpstr>
      <vt:lpstr>Wat doen? – meer info</vt:lpstr>
      <vt:lpstr>Thema: Goede binnenmilieu &amp; woningonderzoeken </vt:lpstr>
      <vt:lpstr>Aanvraag woononderzoek</vt:lpstr>
      <vt:lpstr>PowerPoint-presentatie</vt:lpstr>
      <vt:lpstr>Uitsmijter Gezondheidskiosk Terloplein</vt:lpstr>
      <vt:lpstr>Contactgegevens</vt:lpstr>
      <vt:lpstr>Contactgegevens mmk Logo Antwerpen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overleg_Zoersel_alcoholbeleid_jan2021.PowerPoint-presentatie</dc:title>
  <dc:creator>Véronique Vangramberen</dc:creator>
  <cp:lastModifiedBy>Paul Vercruysse</cp:lastModifiedBy>
  <cp:revision>142</cp:revision>
  <dcterms:created xsi:type="dcterms:W3CDTF">2020-01-23T14:47:15Z</dcterms:created>
  <dcterms:modified xsi:type="dcterms:W3CDTF">2021-10-16T13:31:13Z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0x0101001390A6C646ABFA48991B3C5D72E3FCC20040633758C7FB1C4A9C44103FFA2E3172</vt:lpwstr>
  </property>
  <property fmtid="{D5CDD505-2E9C-101B-9397-08002B2CF9AE}" pid="3" name="Project">
    <vt:lpwstr>20;#Geen specifiek project|68431ce8-ea29-4b4b-9553-2b31dfd46335</vt:lpwstr>
  </property>
  <property fmtid="{D5CDD505-2E9C-101B-9397-08002B2CF9AE}" pid="4" name="Werkgroep">
    <vt:lpwstr>10;#Coördinatoren|d26de784-599a-4a12-a524-90c4f4a3d31c;#19;#Communicatie|120bf5ff-eb6d-4deb-a60c-0aa87a1c4e42;#11;#Geen specifieke werkgroep|15ee871c-7264-4c4f-bc81-4328ce0e56cf;#6;#Trekkers|7ee55c1f-3aa7-4b5a-9354-6b9680af3d94</vt:lpwstr>
  </property>
  <property fmtid="{D5CDD505-2E9C-101B-9397-08002B2CF9AE}" pid="5" name="Thema">
    <vt:lpwstr>15;#Geen specifiek thema|23ed76dc-49dc-46d4-9c6e-0607ebe0e1ef</vt:lpwstr>
  </property>
  <property fmtid="{D5CDD505-2E9C-101B-9397-08002B2CF9AE}" pid="6" name="Doelgroep">
    <vt:lpwstr>60;#Logo medewerkers|24e43e87-4fbe-4675-809a-e84f2e6309df</vt:lpwstr>
  </property>
  <property fmtid="{D5CDD505-2E9C-101B-9397-08002B2CF9AE}" pid="7" name="Setting">
    <vt:lpwstr>23;#Geen specifieke setting|92fc25a3-b7a9-45ba-97ac-2eb5339b53ea</vt:lpwstr>
  </property>
  <property fmtid="{D5CDD505-2E9C-101B-9397-08002B2CF9AE}" pid="8" name="Type Document">
    <vt:lpwstr>59;#Geen specifiek document|7cbba360-0867-416e-a979-ccf32aaf7979</vt:lpwstr>
  </property>
  <property fmtid="{D5CDD505-2E9C-101B-9397-08002B2CF9AE}" pid="9" name="TaxKeyword">
    <vt:lpwstr/>
  </property>
  <property fmtid="{D5CDD505-2E9C-101B-9397-08002B2CF9AE}" pid="10" name="Teamwerking Logo Antwerpen">
    <vt:lpwstr/>
  </property>
</Properties>
</file>